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30"/>
  </p:notesMasterIdLst>
  <p:sldIdLst>
    <p:sldId id="260" r:id="rId4"/>
    <p:sldId id="261" r:id="rId5"/>
    <p:sldId id="256" r:id="rId6"/>
    <p:sldId id="257" r:id="rId7"/>
    <p:sldId id="266" r:id="rId8"/>
    <p:sldId id="285" r:id="rId9"/>
    <p:sldId id="262" r:id="rId10"/>
    <p:sldId id="270" r:id="rId11"/>
    <p:sldId id="271" r:id="rId12"/>
    <p:sldId id="273" r:id="rId13"/>
    <p:sldId id="294" r:id="rId14"/>
    <p:sldId id="281" r:id="rId15"/>
    <p:sldId id="284" r:id="rId16"/>
    <p:sldId id="282" r:id="rId17"/>
    <p:sldId id="283" r:id="rId18"/>
    <p:sldId id="274" r:id="rId19"/>
    <p:sldId id="275" r:id="rId20"/>
    <p:sldId id="286" r:id="rId21"/>
    <p:sldId id="287" r:id="rId22"/>
    <p:sldId id="288" r:id="rId23"/>
    <p:sldId id="290" r:id="rId24"/>
    <p:sldId id="291" r:id="rId25"/>
    <p:sldId id="263" r:id="rId26"/>
    <p:sldId id="289" r:id="rId27"/>
    <p:sldId id="278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FB"/>
    <a:srgbClr val="3514FE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0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6553200" cy="838199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ADRENAL GLAND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27650" name="Picture 2" descr="http://lh6.ggpht.com/-EwgDiu1oGIg/U1pTLlcRBOI/AAAAAAAABSg/SzL8PslyPnA/"/>
          <p:cNvPicPr>
            <a:picLocks noChangeAspect="1" noChangeArrowheads="1"/>
          </p:cNvPicPr>
          <p:nvPr/>
        </p:nvPicPr>
        <p:blipFill>
          <a:blip r:embed="rId2"/>
          <a:srcRect t="22739" r="1176" b="3863"/>
          <a:stretch>
            <a:fillRect/>
          </a:stretch>
        </p:blipFill>
        <p:spPr bwMode="auto">
          <a:xfrm>
            <a:off x="1219200" y="1828800"/>
            <a:ext cx="6477000" cy="4419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107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www.hopkinschildrens.org/cah/images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73152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CONTROL OF ALDOSTERONE SECRETION</a:t>
            </a:r>
            <a:endParaRPr lang="en-US" sz="36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en-US" sz="2800" b="1" i="1" u="sng" dirty="0" smtClean="0">
                <a:solidFill>
                  <a:srgbClr val="FF0000"/>
                </a:solidFill>
              </a:rPr>
              <a:t>3- ACTH: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 algn="just"/>
            <a:r>
              <a:rPr lang="en-US" sz="2800" dirty="0" smtClean="0"/>
              <a:t>ACTH is </a:t>
            </a:r>
            <a:r>
              <a:rPr lang="en-US" sz="2800" b="1" dirty="0" smtClean="0"/>
              <a:t>not </a:t>
            </a:r>
            <a:r>
              <a:rPr lang="en-US" sz="2800" dirty="0" smtClean="0"/>
              <a:t>a major factor in control of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.</a:t>
            </a:r>
          </a:p>
          <a:p>
            <a:pPr lvl="0" algn="just"/>
            <a:r>
              <a:rPr lang="en-US" sz="2800" dirty="0" smtClean="0"/>
              <a:t>ACTH in </a:t>
            </a:r>
            <a:r>
              <a:rPr lang="en-US" sz="2800" b="1" i="1" dirty="0" smtClean="0"/>
              <a:t>large dose</a:t>
            </a:r>
            <a:r>
              <a:rPr lang="en-US" sz="2800" dirty="0" smtClean="0"/>
              <a:t> (greater than the dose that stimulates maximum </a:t>
            </a:r>
            <a:r>
              <a:rPr lang="en-US" sz="2800" dirty="0" err="1" smtClean="0"/>
              <a:t>cortisol</a:t>
            </a:r>
            <a:r>
              <a:rPr lang="en-US" sz="2800" dirty="0" smtClean="0"/>
              <a:t> secretion)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transient 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in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.</a:t>
            </a:r>
          </a:p>
          <a:p>
            <a:pPr lvl="0" algn="just">
              <a:buNone/>
            </a:pPr>
            <a:r>
              <a:rPr lang="en-US" sz="2800" b="1" i="1" u="sng" dirty="0" smtClean="0">
                <a:solidFill>
                  <a:srgbClr val="FF0000"/>
                </a:solidFill>
              </a:rPr>
              <a:t>4- </a:t>
            </a:r>
            <a:r>
              <a:rPr lang="en-US" sz="2800" b="1" i="1" u="sng" dirty="0" err="1" smtClean="0">
                <a:solidFill>
                  <a:srgbClr val="FF0000"/>
                </a:solidFill>
              </a:rPr>
              <a:t>Atrial</a:t>
            </a:r>
            <a:r>
              <a:rPr lang="en-US" sz="2800" b="1" i="1" u="sng" dirty="0" smtClean="0">
                <a:solidFill>
                  <a:srgbClr val="FF0000"/>
                </a:solidFill>
              </a:rPr>
              <a:t> </a:t>
            </a:r>
            <a:r>
              <a:rPr lang="en-US" sz="2800" b="1" i="1" u="sng" dirty="0" err="1" smtClean="0">
                <a:solidFill>
                  <a:srgbClr val="FF0000"/>
                </a:solidFill>
              </a:rPr>
              <a:t>Natriuretic</a:t>
            </a:r>
            <a:r>
              <a:rPr lang="en-US" sz="2800" b="1" i="1" u="sng" dirty="0" smtClean="0">
                <a:solidFill>
                  <a:srgbClr val="FF0000"/>
                </a:solidFill>
              </a:rPr>
              <a:t> Factor (ANF):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 algn="just"/>
            <a:r>
              <a:rPr lang="en-US" sz="2800" dirty="0" smtClean="0"/>
              <a:t>Inhibits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 and </a:t>
            </a:r>
            <a:r>
              <a:rPr lang="en-US" sz="2800" dirty="0" err="1" smtClean="0"/>
              <a:t>renin</a:t>
            </a:r>
            <a:r>
              <a:rPr lang="en-US" sz="2800" dirty="0" smtClean="0"/>
              <a:t> secretion in </a:t>
            </a:r>
            <a:r>
              <a:rPr lang="en-US" sz="2800" b="1" dirty="0" smtClean="0"/>
              <a:t>a negative feedback manner.</a:t>
            </a:r>
          </a:p>
          <a:p>
            <a:pPr lvl="0" algn="just"/>
            <a:r>
              <a:rPr lang="en-US" sz="2800" dirty="0" smtClean="0"/>
              <a:t>ANP decreases responsiveness of </a:t>
            </a:r>
            <a:r>
              <a:rPr lang="en-US" sz="2800" dirty="0" err="1" smtClean="0"/>
              <a:t>zona</a:t>
            </a:r>
            <a:r>
              <a:rPr lang="en-US" sz="2800" dirty="0" smtClean="0"/>
              <a:t> </a:t>
            </a:r>
            <a:r>
              <a:rPr lang="en-US" sz="2800" dirty="0" err="1" smtClean="0"/>
              <a:t>glomerulosa</a:t>
            </a:r>
            <a:r>
              <a:rPr lang="en-US" sz="2800" dirty="0" smtClean="0"/>
              <a:t> to stimuli that normally increase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 secretion.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239000" cy="990600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HYPERALDOSTERONISM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22437"/>
            <a:ext cx="8686800" cy="4525963"/>
          </a:xfrm>
        </p:spPr>
        <p:txBody>
          <a:bodyPr/>
          <a:lstStyle/>
          <a:p>
            <a:pPr algn="just"/>
            <a:r>
              <a:rPr lang="en-US" b="1" u="sng" dirty="0" smtClean="0"/>
              <a:t>Primary </a:t>
            </a:r>
            <a:r>
              <a:rPr lang="en-US" b="1" u="sng" dirty="0" err="1" smtClean="0"/>
              <a:t>hyperaldosteronism</a:t>
            </a:r>
            <a:r>
              <a:rPr lang="en-US" b="1" u="sng" dirty="0" smtClean="0"/>
              <a:t> (Conn’s syndrome):</a:t>
            </a:r>
            <a:endParaRPr lang="en-US" u="sng" dirty="0" smtClean="0"/>
          </a:p>
          <a:p>
            <a:pPr lvl="1" algn="just"/>
            <a:r>
              <a:rPr lang="en-US" b="1" dirty="0" smtClean="0"/>
              <a:t>Cause:</a:t>
            </a:r>
          </a:p>
          <a:p>
            <a:pPr lvl="2" algn="just"/>
            <a:r>
              <a:rPr lang="en-US" b="1" dirty="0" smtClean="0"/>
              <a:t>Adrenal tumor </a:t>
            </a:r>
            <a:r>
              <a:rPr lang="en-US" dirty="0" smtClean="0"/>
              <a:t>of </a:t>
            </a:r>
            <a:r>
              <a:rPr lang="en-US" dirty="0" err="1" smtClean="0"/>
              <a:t>aldosterone</a:t>
            </a:r>
            <a:r>
              <a:rPr lang="en-US" dirty="0" smtClean="0"/>
              <a:t> –secreting cells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u="sng" dirty="0" smtClean="0"/>
              <a:t>Secondary </a:t>
            </a:r>
            <a:r>
              <a:rPr lang="en-US" b="1" u="sng" dirty="0" err="1" smtClean="0"/>
              <a:t>hyperaldosteronism</a:t>
            </a:r>
            <a:r>
              <a:rPr lang="en-US" b="1" u="sng" dirty="0" smtClean="0"/>
              <a:t>:</a:t>
            </a:r>
          </a:p>
          <a:p>
            <a:pPr lvl="1" algn="just"/>
            <a:r>
              <a:rPr lang="en-US" b="1" dirty="0" smtClean="0"/>
              <a:t>Cause:</a:t>
            </a:r>
          </a:p>
          <a:p>
            <a:pPr lvl="2" algn="just"/>
            <a:r>
              <a:rPr lang="en-US" dirty="0" smtClean="0"/>
              <a:t>inappropriately high activity of the </a:t>
            </a:r>
            <a:r>
              <a:rPr lang="en-US" b="1" dirty="0" err="1" smtClean="0"/>
              <a:t>renin-angiotensin-aldosterone</a:t>
            </a:r>
            <a:r>
              <a:rPr lang="en-US" b="1" dirty="0" smtClean="0"/>
              <a:t> system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  <a:solidFill>
            <a:srgbClr val="171CFB"/>
          </a:solidFill>
        </p:spPr>
        <p:txBody>
          <a:bodyPr>
            <a:normAutofit fontScale="90000"/>
          </a:bodyPr>
          <a:lstStyle/>
          <a:p>
            <a:r>
              <a:rPr lang="en-US" sz="4000" b="1" u="heavy" dirty="0" smtClean="0">
                <a:solidFill>
                  <a:srgbClr val="FFFF00"/>
                </a:solidFill>
              </a:rPr>
              <a:t/>
            </a:r>
            <a:br>
              <a:rPr lang="en-US" sz="4000" b="1" u="heavy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1- </a:t>
            </a:r>
            <a:r>
              <a:rPr lang="en-US" b="1" dirty="0" smtClean="0">
                <a:solidFill>
                  <a:srgbClr val="FFFF00"/>
                </a:solidFill>
              </a:rPr>
              <a:t>PRIMARY ALDOSTERONISM 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(CONN’S SYNDROME)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1"/>
            <a:ext cx="8229600" cy="50292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Aldosterone</a:t>
            </a:r>
            <a:r>
              <a:rPr lang="en-US" sz="2800" dirty="0" smtClean="0"/>
              <a:t>-secreting tumors of adrenal cortex </a:t>
            </a:r>
            <a:r>
              <a:rPr lang="en-US" sz="2800" dirty="0" smtClean="0">
                <a:sym typeface="Wingdings"/>
              </a:rPr>
              <a:t>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aldosterone</a:t>
            </a:r>
            <a:r>
              <a:rPr lang="en-US" sz="2800" b="1" dirty="0" smtClean="0"/>
              <a:t>.</a:t>
            </a:r>
            <a:endParaRPr lang="en-US" sz="2800" dirty="0" smtClean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Na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retention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hypertension.</a:t>
            </a:r>
            <a:endParaRPr lang="en-US" sz="2800" dirty="0" smtClean="0"/>
          </a:p>
          <a:p>
            <a:pPr lvl="0" algn="just"/>
            <a:r>
              <a:rPr lang="en-US" sz="2800" dirty="0" smtClean="0"/>
              <a:t>K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excretion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err="1" smtClean="0"/>
              <a:t>hypokalemia</a:t>
            </a:r>
            <a:endParaRPr lang="en-US" sz="2800" dirty="0" smtClean="0"/>
          </a:p>
          <a:p>
            <a:pPr lvl="0" algn="just"/>
            <a:r>
              <a:rPr lang="en-US" sz="2800" b="1" dirty="0" smtClean="0"/>
              <a:t>Alkalosis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err="1" smtClean="0"/>
              <a:t>tetany</a:t>
            </a:r>
            <a:r>
              <a:rPr lang="en-US" sz="2800" b="1" dirty="0" smtClean="0"/>
              <a:t>.</a:t>
            </a:r>
            <a:endParaRPr lang="en-US" sz="2800" dirty="0" smtClean="0"/>
          </a:p>
          <a:p>
            <a:pPr lvl="0" algn="just"/>
            <a:r>
              <a:rPr lang="en-US" sz="2800" b="1" dirty="0" smtClean="0"/>
              <a:t>Polyuria</a:t>
            </a:r>
            <a:r>
              <a:rPr lang="en-US" sz="2800" dirty="0" smtClean="0"/>
              <a:t> due to renal damage and loss of concentrating ability </a:t>
            </a:r>
            <a:r>
              <a:rPr lang="en-US" sz="2800" b="1" i="1" dirty="0" smtClean="0"/>
              <a:t>(= </a:t>
            </a:r>
            <a:r>
              <a:rPr lang="en-US" sz="2800" b="1" i="1" dirty="0" err="1" smtClean="0"/>
              <a:t>Hypokalaemic</a:t>
            </a:r>
            <a:r>
              <a:rPr lang="en-US" sz="2800" b="1" i="1" dirty="0" smtClean="0"/>
              <a:t> nephropathy). </a:t>
            </a:r>
            <a:endParaRPr lang="en-US" sz="2800" dirty="0" smtClean="0"/>
          </a:p>
          <a:p>
            <a:pPr algn="just"/>
            <a:r>
              <a:rPr lang="en-US" sz="2800" b="1" dirty="0" smtClean="0"/>
              <a:t>No</a:t>
            </a:r>
            <a:r>
              <a:rPr lang="en-US" sz="2800" dirty="0" smtClean="0"/>
              <a:t> </a:t>
            </a:r>
            <a:r>
              <a:rPr lang="en-US" sz="2800" b="1" dirty="0" smtClean="0"/>
              <a:t>edema</a:t>
            </a:r>
            <a:r>
              <a:rPr lang="en-US" sz="2800" dirty="0" smtClean="0"/>
              <a:t> (due to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 escape phenomenon).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71CFB"/>
          </a:solidFill>
        </p:spPr>
        <p:txBody>
          <a:bodyPr>
            <a:normAutofit fontScale="90000"/>
          </a:bodyPr>
          <a:lstStyle/>
          <a:p>
            <a:r>
              <a:rPr lang="en-US" sz="4000" b="1" u="heavy" dirty="0" smtClean="0">
                <a:solidFill>
                  <a:srgbClr val="FFFF00"/>
                </a:solidFill>
              </a:rPr>
              <a:t/>
            </a:r>
            <a:br>
              <a:rPr lang="en-US" sz="4000" b="1" u="heavy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2- </a:t>
            </a:r>
            <a:r>
              <a:rPr lang="en-US" b="1" dirty="0" smtClean="0">
                <a:solidFill>
                  <a:srgbClr val="FFFF00"/>
                </a:solidFill>
              </a:rPr>
              <a:t>SECONDARY ALDOSTERONISM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1"/>
            <a:ext cx="8610600" cy="5029200"/>
          </a:xfrm>
        </p:spPr>
        <p:txBody>
          <a:bodyPr>
            <a:normAutofit/>
          </a:bodyPr>
          <a:lstStyle/>
          <a:p>
            <a:pPr lvl="0" algn="just"/>
            <a:r>
              <a:rPr lang="en-US" dirty="0" smtClean="0"/>
              <a:t>Renal ischemia </a:t>
            </a:r>
            <a:r>
              <a:rPr lang="en-US" b="1" dirty="0" smtClean="0">
                <a:sym typeface="Wingdings"/>
              </a:rPr>
              <a:t> </a:t>
            </a:r>
            <a:r>
              <a:rPr lang="en-US" b="1" dirty="0" smtClean="0"/>
              <a:t> </a:t>
            </a:r>
            <a:r>
              <a:rPr lang="en-US" b="1" dirty="0" err="1" smtClean="0"/>
              <a:t>renin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</a:t>
            </a:r>
            <a:r>
              <a:rPr lang="en-US" dirty="0" err="1" smtClean="0"/>
              <a:t>Angiotensin</a:t>
            </a:r>
            <a:r>
              <a:rPr lang="en-US" dirty="0" smtClean="0"/>
              <a:t> II </a:t>
            </a:r>
            <a:r>
              <a:rPr lang="en-US" b="1" dirty="0" smtClean="0">
                <a:sym typeface="Wingdings"/>
              </a:rPr>
              <a:t>  </a:t>
            </a:r>
            <a:r>
              <a:rPr lang="en-US" b="1" dirty="0" err="1" smtClean="0"/>
              <a:t>aldosterone</a:t>
            </a:r>
            <a:r>
              <a:rPr lang="en-US" b="1" dirty="0" smtClean="0"/>
              <a:t>.</a:t>
            </a:r>
            <a:endParaRPr lang="en-US" dirty="0" smtClean="0"/>
          </a:p>
          <a:p>
            <a:pPr lvl="0" algn="just"/>
            <a:r>
              <a:rPr lang="en-US" dirty="0" smtClean="0"/>
              <a:t>Or Hyperplasia of JGA in kidney </a:t>
            </a:r>
            <a:r>
              <a:rPr lang="en-US" b="1" dirty="0" smtClean="0">
                <a:sym typeface="Wingdings"/>
              </a:rPr>
              <a:t></a:t>
            </a:r>
            <a:r>
              <a:rPr lang="en-US" b="1" dirty="0" smtClean="0"/>
              <a:t> </a:t>
            </a:r>
            <a:r>
              <a:rPr lang="en-US" b="1" dirty="0" err="1" smtClean="0"/>
              <a:t>renin</a:t>
            </a:r>
            <a:endParaRPr lang="en-US" dirty="0" smtClean="0"/>
          </a:p>
          <a:p>
            <a:pPr lvl="0" algn="just"/>
            <a:r>
              <a:rPr lang="en-US" dirty="0" smtClean="0"/>
              <a:t>All signs of </a:t>
            </a:r>
            <a:r>
              <a:rPr lang="en-US" dirty="0" err="1" smtClean="0"/>
              <a:t>aldosterone</a:t>
            </a:r>
            <a:r>
              <a:rPr lang="en-US" dirty="0" smtClean="0"/>
              <a:t> excess appear &amp; </a:t>
            </a:r>
            <a:r>
              <a:rPr lang="en-US" b="1" dirty="0" smtClean="0"/>
              <a:t>edema</a:t>
            </a:r>
            <a:r>
              <a:rPr lang="en-US" dirty="0" smtClean="0"/>
              <a:t> occurs.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b="1" dirty="0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Glucocorticoids</a:t>
            </a:r>
            <a:endParaRPr lang="en-US" sz="54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>
            <a:normAutofit/>
          </a:bodyPr>
          <a:lstStyle/>
          <a:p>
            <a:pPr algn="just"/>
            <a:r>
              <a:rPr lang="en-US" b="1" dirty="0"/>
              <a:t>Cortisol, </a:t>
            </a:r>
            <a:r>
              <a:rPr lang="en-US" dirty="0"/>
              <a:t>the primary glucocorticoid, plays an important role </a:t>
            </a:r>
            <a:r>
              <a:rPr lang="en-US" dirty="0" smtClean="0"/>
              <a:t>in carbohydrate</a:t>
            </a:r>
            <a:r>
              <a:rPr lang="en-US" dirty="0"/>
              <a:t>, protein, and fat metabolism; executes </a:t>
            </a:r>
            <a:r>
              <a:rPr lang="en-US" dirty="0" smtClean="0"/>
              <a:t>significant permissive </a:t>
            </a:r>
            <a:r>
              <a:rPr lang="en-US" dirty="0"/>
              <a:t>actions for other hormonal  </a:t>
            </a:r>
            <a:r>
              <a:rPr lang="en-US" dirty="0" smtClean="0"/>
              <a:t>activities</a:t>
            </a:r>
            <a:r>
              <a:rPr lang="en-US" dirty="0"/>
              <a:t>; and </a:t>
            </a:r>
            <a:r>
              <a:rPr lang="en-US" dirty="0" smtClean="0"/>
              <a:t>helps people </a:t>
            </a:r>
            <a:r>
              <a:rPr lang="en-US" dirty="0"/>
              <a:t>resist </a:t>
            </a:r>
            <a:r>
              <a:rPr lang="en-US" dirty="0" smtClean="0"/>
              <a:t>stress.</a:t>
            </a:r>
            <a:endParaRPr lang="en-US" b="1" dirty="0" smtClean="0"/>
          </a:p>
          <a:p>
            <a:pPr lvl="0" algn="just"/>
            <a:r>
              <a:rPr lang="en-US" dirty="0" smtClean="0"/>
              <a:t>It is secreted from </a:t>
            </a:r>
            <a:r>
              <a:rPr lang="en-US" b="1" dirty="0" err="1" smtClean="0"/>
              <a:t>zona</a:t>
            </a:r>
            <a:r>
              <a:rPr lang="en-US" b="1" dirty="0" smtClean="0"/>
              <a:t> </a:t>
            </a:r>
            <a:r>
              <a:rPr lang="en-US" b="1" dirty="0" err="1" smtClean="0"/>
              <a:t>fasciculata</a:t>
            </a:r>
            <a:r>
              <a:rPr lang="en-US" dirty="0" smtClean="0"/>
              <a:t>. </a:t>
            </a:r>
          </a:p>
          <a:p>
            <a:pPr lvl="0" algn="just"/>
            <a:r>
              <a:rPr lang="en-US" dirty="0" smtClean="0"/>
              <a:t>Cortisol has </a:t>
            </a:r>
            <a:r>
              <a:rPr lang="en-US" b="1" u="sng" dirty="0" smtClean="0"/>
              <a:t>anti</a:t>
            </a:r>
            <a:r>
              <a:rPr lang="en-US" dirty="0" smtClean="0"/>
              <a:t>-stress &amp; </a:t>
            </a:r>
            <a:r>
              <a:rPr lang="en-US" b="1" u="sng" dirty="0" smtClean="0"/>
              <a:t>anti</a:t>
            </a:r>
            <a:r>
              <a:rPr lang="en-US" dirty="0" smtClean="0"/>
              <a:t>-shock effects.</a:t>
            </a:r>
          </a:p>
          <a:p>
            <a:pPr lvl="0" algn="just"/>
            <a:r>
              <a:rPr lang="en-US" dirty="0" smtClean="0"/>
              <a:t>Excess </a:t>
            </a:r>
            <a:r>
              <a:rPr lang="en-US" dirty="0" err="1" smtClean="0"/>
              <a:t>cortisol</a:t>
            </a:r>
            <a:r>
              <a:rPr lang="en-US" dirty="0" smtClean="0"/>
              <a:t> has </a:t>
            </a:r>
            <a:r>
              <a:rPr lang="en-US" b="1" u="sng" dirty="0" smtClean="0"/>
              <a:t>anti</a:t>
            </a:r>
            <a:r>
              <a:rPr lang="en-US" dirty="0" smtClean="0"/>
              <a:t>-inflammatory &amp; </a:t>
            </a:r>
            <a:r>
              <a:rPr lang="en-US" b="1" u="sng" dirty="0" smtClean="0"/>
              <a:t>anti</a:t>
            </a:r>
            <a:r>
              <a:rPr lang="en-US" dirty="0" smtClean="0"/>
              <a:t>-allergic effects.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184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3514FE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u="sng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u="sng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arenR"/>
            </a:pPr>
            <a:r>
              <a:rPr lang="en-US" b="1" u="sng" dirty="0" smtClean="0"/>
              <a:t>Protein metabolism:</a:t>
            </a:r>
            <a:endParaRPr lang="en-US" dirty="0" smtClean="0"/>
          </a:p>
          <a:p>
            <a:pPr lvl="0" algn="just"/>
            <a:r>
              <a:rPr lang="en-US" dirty="0" smtClean="0"/>
              <a:t>It inhibits amino acid uptake and protein synthesis in </a:t>
            </a:r>
            <a:r>
              <a:rPr lang="en-US" b="1" dirty="0" err="1" smtClean="0"/>
              <a:t>extrahepatic</a:t>
            </a:r>
            <a:r>
              <a:rPr lang="en-US" b="1" i="1" dirty="0" smtClean="0"/>
              <a:t> </a:t>
            </a:r>
            <a:r>
              <a:rPr lang="en-US" dirty="0" smtClean="0"/>
              <a:t>tissues.</a:t>
            </a:r>
          </a:p>
          <a:p>
            <a:pPr lvl="0" algn="just"/>
            <a:r>
              <a:rPr lang="en-US" b="1" dirty="0" smtClean="0"/>
              <a:t>Catabolic</a:t>
            </a:r>
            <a:r>
              <a:rPr lang="en-US" dirty="0" smtClean="0"/>
              <a:t> in muscle, skin and bone.</a:t>
            </a:r>
          </a:p>
          <a:p>
            <a:pPr lvl="0" algn="just"/>
            <a:r>
              <a:rPr lang="en-US" b="1" dirty="0" smtClean="0"/>
              <a:t>Excess </a:t>
            </a:r>
            <a:r>
              <a:rPr lang="en-US" b="1" dirty="0" err="1" smtClean="0"/>
              <a:t>cortisol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severe muscle wasting.</a:t>
            </a:r>
          </a:p>
          <a:p>
            <a:pPr marL="514350" lvl="0" indent="-514350" algn="just">
              <a:buNone/>
            </a:pPr>
            <a:endParaRPr lang="en-US" b="1" dirty="0" smtClean="0"/>
          </a:p>
          <a:p>
            <a:pPr marL="514350" lvl="0" indent="-514350" algn="just">
              <a:buNone/>
            </a:pPr>
            <a:r>
              <a:rPr lang="en-US" b="1" dirty="0" smtClean="0"/>
              <a:t>2)  </a:t>
            </a:r>
            <a:r>
              <a:rPr lang="en-US" b="1" u="sng" dirty="0" smtClean="0"/>
              <a:t>CHO metabolism: </a:t>
            </a:r>
            <a:r>
              <a:rPr lang="en-US" b="1" dirty="0" smtClean="0"/>
              <a:t>↑ Blood glucose</a:t>
            </a:r>
            <a:r>
              <a:rPr lang="en-US" dirty="0" smtClean="0"/>
              <a:t> level by: </a:t>
            </a:r>
            <a:r>
              <a:rPr lang="en-US" b="1" dirty="0" smtClean="0"/>
              <a:t> </a:t>
            </a:r>
            <a:endParaRPr lang="en-US" dirty="0" smtClean="0"/>
          </a:p>
          <a:p>
            <a:pPr algn="just"/>
            <a:r>
              <a:rPr lang="en-US" b="1" dirty="0" smtClean="0"/>
              <a:t>↓</a:t>
            </a:r>
            <a:r>
              <a:rPr lang="en-US" dirty="0" smtClean="0"/>
              <a:t> Tissue uptake of glucose.</a:t>
            </a:r>
          </a:p>
          <a:p>
            <a:pPr lvl="0" algn="just"/>
            <a:r>
              <a:rPr lang="en-US" b="1" dirty="0" smtClean="0"/>
              <a:t>↓</a:t>
            </a:r>
            <a:r>
              <a:rPr lang="en-US" dirty="0" smtClean="0"/>
              <a:t> Conversion of glucose to glucose-6-phosphate </a:t>
            </a:r>
            <a:r>
              <a:rPr lang="en-US" b="1" dirty="0" smtClean="0"/>
              <a:t>(anti-insulin action).</a:t>
            </a:r>
            <a:endParaRPr lang="en-US" dirty="0" smtClean="0"/>
          </a:p>
          <a:p>
            <a:pPr lvl="0" algn="just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dirty="0" err="1" smtClean="0"/>
              <a:t>gluconeogenesis</a:t>
            </a:r>
            <a:r>
              <a:rPr lang="en-US" dirty="0" smtClean="0"/>
              <a:t> in liver.</a:t>
            </a:r>
          </a:p>
          <a:p>
            <a:pPr lvl="0" algn="just"/>
            <a:r>
              <a:rPr lang="en-US" b="1" dirty="0" smtClean="0">
                <a:solidFill>
                  <a:srgbClr val="171CFB"/>
                </a:solidFill>
              </a:rPr>
              <a:t>Excess </a:t>
            </a:r>
            <a:r>
              <a:rPr lang="en-US" b="1" dirty="0" err="1" smtClean="0">
                <a:solidFill>
                  <a:srgbClr val="171CFB"/>
                </a:solidFill>
              </a:rPr>
              <a:t>cortisol</a:t>
            </a:r>
            <a:r>
              <a:rPr lang="en-US" b="1" dirty="0" smtClean="0">
                <a:solidFill>
                  <a:srgbClr val="171CFB"/>
                </a:solidFill>
              </a:rPr>
              <a:t> </a:t>
            </a:r>
            <a:r>
              <a:rPr lang="en-US" b="1" dirty="0" smtClean="0">
                <a:solidFill>
                  <a:srgbClr val="171CFB"/>
                </a:solidFill>
                <a:sym typeface="Wingdings"/>
              </a:rPr>
              <a:t></a:t>
            </a:r>
            <a:r>
              <a:rPr lang="en-US" b="1" dirty="0" smtClean="0">
                <a:solidFill>
                  <a:srgbClr val="171CFB"/>
                </a:solidFill>
              </a:rPr>
              <a:t> </a:t>
            </a:r>
            <a:r>
              <a:rPr lang="en-US" b="1" dirty="0" err="1" smtClean="0">
                <a:solidFill>
                  <a:srgbClr val="171CFB"/>
                </a:solidFill>
              </a:rPr>
              <a:t>diabetogenic</a:t>
            </a:r>
            <a:r>
              <a:rPr lang="en-US" b="1" dirty="0" smtClean="0">
                <a:solidFill>
                  <a:srgbClr val="171CFB"/>
                </a:solidFill>
              </a:rPr>
              <a:t>.</a:t>
            </a:r>
            <a:endParaRPr lang="en-US" dirty="0" smtClean="0">
              <a:solidFill>
                <a:srgbClr val="171CFB"/>
              </a:solidFill>
            </a:endParaRP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791200" cy="6096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6096000"/>
          </a:xfrm>
        </p:spPr>
        <p:txBody>
          <a:bodyPr>
            <a:normAutofit/>
          </a:bodyPr>
          <a:lstStyle/>
          <a:p>
            <a:pPr marL="514350" lvl="0" indent="-514350" algn="just">
              <a:buNone/>
            </a:pPr>
            <a:r>
              <a:rPr lang="en-US" sz="3000" b="1" dirty="0" smtClean="0"/>
              <a:t>3)  </a:t>
            </a:r>
            <a:r>
              <a:rPr lang="en-US" sz="3000" b="1" u="sng" dirty="0" smtClean="0"/>
              <a:t>Fat metabolism:</a:t>
            </a:r>
            <a:endParaRPr lang="en-US" sz="3000" dirty="0" smtClean="0"/>
          </a:p>
          <a:p>
            <a:pPr lvl="0" algn="just"/>
            <a:r>
              <a:rPr lang="en-US" sz="3000" dirty="0" smtClean="0"/>
              <a:t>Mobilization of fat from fat depots to supply energy</a:t>
            </a:r>
            <a:r>
              <a:rPr lang="en-US" sz="3000" b="1" dirty="0" smtClean="0"/>
              <a:t> (</a:t>
            </a:r>
            <a:r>
              <a:rPr lang="en-US" sz="3000" b="1" dirty="0" err="1" smtClean="0"/>
              <a:t>Lipolytic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ketogenic</a:t>
            </a:r>
            <a:r>
              <a:rPr lang="en-US" sz="3000" b="1" dirty="0" smtClean="0"/>
              <a:t>)</a:t>
            </a:r>
            <a:r>
              <a:rPr lang="en-US" sz="3000" dirty="0" smtClean="0"/>
              <a:t>.</a:t>
            </a:r>
          </a:p>
          <a:p>
            <a:pPr lvl="0" algn="just"/>
            <a:r>
              <a:rPr lang="en-US" sz="3000" b="1" dirty="0" smtClean="0"/>
              <a:t>Excess </a:t>
            </a:r>
            <a:r>
              <a:rPr lang="en-US" sz="3000" b="1" dirty="0" err="1" smtClean="0"/>
              <a:t>cortisol</a:t>
            </a:r>
            <a:r>
              <a:rPr lang="en-US" sz="3000" b="1" dirty="0" smtClean="0"/>
              <a:t> </a:t>
            </a:r>
            <a:r>
              <a:rPr lang="en-US" sz="3000" b="1" dirty="0" smtClean="0">
                <a:sym typeface="Wingdings"/>
              </a:rPr>
              <a:t></a:t>
            </a:r>
            <a:r>
              <a:rPr lang="en-US" sz="3000" b="1" dirty="0" smtClean="0"/>
              <a:t> ketosis.</a:t>
            </a:r>
          </a:p>
          <a:p>
            <a:pPr lvl="0" algn="just">
              <a:lnSpc>
                <a:spcPct val="70000"/>
              </a:lnSpc>
              <a:buNone/>
            </a:pPr>
            <a:endParaRPr lang="en-US" sz="3000" b="1" dirty="0" smtClean="0"/>
          </a:p>
          <a:p>
            <a:pPr lvl="0" algn="just">
              <a:buNone/>
            </a:pPr>
            <a:r>
              <a:rPr lang="en-US" sz="3000" b="1" dirty="0" smtClean="0"/>
              <a:t>4) </a:t>
            </a:r>
            <a:r>
              <a:rPr lang="en-US" sz="3000" b="1" u="sng" dirty="0" smtClean="0"/>
              <a:t>Cardiovascular function: </a:t>
            </a:r>
          </a:p>
          <a:p>
            <a:pPr algn="just"/>
            <a:r>
              <a:rPr lang="en-US" sz="3000" dirty="0" smtClean="0"/>
              <a:t>Increase myocardial contractility and vasoconstriction due to enhancement of catecholamine effects </a:t>
            </a:r>
            <a:r>
              <a:rPr lang="en-US" sz="3000" b="1" i="1" dirty="0" smtClean="0">
                <a:solidFill>
                  <a:srgbClr val="171CFB"/>
                </a:solidFill>
              </a:rPr>
              <a:t>(permissive effects of cortisol).</a:t>
            </a:r>
          </a:p>
          <a:p>
            <a:pPr algn="just">
              <a:lnSpc>
                <a:spcPct val="70000"/>
              </a:lnSpc>
            </a:pPr>
            <a:endParaRPr lang="en-US" sz="3000" b="1" dirty="0" smtClean="0"/>
          </a:p>
          <a:p>
            <a:pPr algn="just"/>
            <a:endParaRPr lang="en-US" sz="2800" b="1" dirty="0" smtClean="0">
              <a:solidFill>
                <a:prstClr val="black"/>
              </a:solidFill>
            </a:endParaRPr>
          </a:p>
          <a:p>
            <a:pPr marL="514350" indent="-514350" algn="just">
              <a:buNone/>
            </a:pPr>
            <a:endParaRPr lang="en-US" sz="3100" b="1" u="heavy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791200" cy="6096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6477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000" b="1" dirty="0" smtClean="0"/>
              <a:t>5)  </a:t>
            </a:r>
            <a:r>
              <a:rPr lang="en-US" sz="3000" b="1" u="sng" dirty="0" smtClean="0"/>
              <a:t>Anti-stress:</a:t>
            </a:r>
            <a:r>
              <a:rPr lang="en-US" sz="3000" b="1" dirty="0" smtClean="0"/>
              <a:t> </a:t>
            </a:r>
          </a:p>
          <a:p>
            <a:pPr algn="just"/>
            <a:r>
              <a:rPr lang="en-US" sz="3000" dirty="0" smtClean="0"/>
              <a:t>Activate energy metabolism. </a:t>
            </a:r>
          </a:p>
          <a:p>
            <a:pPr algn="just"/>
            <a:r>
              <a:rPr lang="en-US" sz="3000" dirty="0" smtClean="0"/>
              <a:t>In severe physical or mental stress, </a:t>
            </a:r>
            <a:r>
              <a:rPr lang="en-US" sz="3000" dirty="0" err="1" smtClean="0"/>
              <a:t>cortisol</a:t>
            </a:r>
            <a:r>
              <a:rPr lang="en-US" sz="3000" dirty="0" smtClean="0"/>
              <a:t> plasma conc. remains at a very high level (up to 10 times the normal value) throughout the day.</a:t>
            </a:r>
            <a:endParaRPr lang="en-US" sz="3000" b="1" dirty="0" smtClean="0"/>
          </a:p>
          <a:p>
            <a:pPr marL="514350" lvl="0" indent="-514350" algn="just">
              <a:buNone/>
            </a:pPr>
            <a:endParaRPr lang="en-US" sz="3000" b="1" dirty="0" smtClean="0"/>
          </a:p>
          <a:p>
            <a:pPr lvl="0" algn="just">
              <a:buNone/>
            </a:pPr>
            <a:r>
              <a:rPr lang="en-US" sz="3000" b="1" dirty="0" smtClean="0"/>
              <a:t>6) </a:t>
            </a:r>
            <a:r>
              <a:rPr lang="en-US" sz="3000" b="1" u="sng" dirty="0" smtClean="0"/>
              <a:t>Anti-allergic: </a:t>
            </a:r>
          </a:p>
          <a:p>
            <a:pPr lvl="0" algn="just"/>
            <a:r>
              <a:rPr lang="en-US" sz="2800" dirty="0" smtClean="0"/>
              <a:t>Cortisol inhibits allergic responses.</a:t>
            </a:r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 </a:t>
            </a:r>
            <a:r>
              <a:rPr lang="en-US" sz="2800" b="1" dirty="0" smtClean="0"/>
              <a:t>Histamine</a:t>
            </a:r>
            <a:r>
              <a:rPr lang="en-US" sz="2800" dirty="0" smtClean="0"/>
              <a:t> synthesis in mast cells and </a:t>
            </a:r>
            <a:r>
              <a:rPr lang="en-US" sz="2800" dirty="0" err="1" smtClean="0"/>
              <a:t>basophils</a:t>
            </a:r>
            <a:r>
              <a:rPr lang="en-US" sz="2800" b="1" dirty="0" smtClean="0"/>
              <a:t>  </a:t>
            </a:r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 </a:t>
            </a:r>
            <a:r>
              <a:rPr lang="en-US" sz="2800" b="1" dirty="0" err="1" smtClean="0"/>
              <a:t>Kinin</a:t>
            </a:r>
            <a:r>
              <a:rPr lang="en-US" sz="2800" dirty="0" smtClean="0"/>
              <a:t> synthesis.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14350" indent="-514350" algn="just">
              <a:buNone/>
            </a:pPr>
            <a:endParaRPr lang="en-US" sz="3100" b="1" u="heavy" dirty="0" smtClean="0"/>
          </a:p>
          <a:p>
            <a:pPr marL="514350" indent="-514350" algn="just">
              <a:buNone/>
            </a:pPr>
            <a:endParaRPr lang="en-US" sz="3100" dirty="0" smtClean="0"/>
          </a:p>
          <a:p>
            <a:pPr marL="514350" indent="-514350" algn="just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15000" cy="898526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At the end of this lecture, the student should be able to:</a:t>
            </a:r>
          </a:p>
          <a:p>
            <a:pPr algn="just"/>
            <a:r>
              <a:rPr lang="en-US" sz="2800" dirty="0" smtClean="0"/>
              <a:t>Enumerate the </a:t>
            </a:r>
            <a:r>
              <a:rPr lang="en-US" sz="2800" dirty="0" err="1" smtClean="0"/>
              <a:t>adrenocortical</a:t>
            </a:r>
            <a:r>
              <a:rPr lang="en-US" sz="2800" dirty="0" smtClean="0"/>
              <a:t> and </a:t>
            </a:r>
            <a:r>
              <a:rPr lang="en-US" sz="2800" dirty="0" err="1" smtClean="0"/>
              <a:t>adrenomedullary</a:t>
            </a:r>
            <a:r>
              <a:rPr lang="en-US" sz="2800" dirty="0" smtClean="0"/>
              <a:t> hormones</a:t>
            </a:r>
          </a:p>
          <a:p>
            <a:pPr algn="just"/>
            <a:r>
              <a:rPr lang="en-US" sz="2800" dirty="0"/>
              <a:t>Describe the chemical nature, source and actions of </a:t>
            </a:r>
            <a:r>
              <a:rPr lang="en-US" sz="2800" b="1" dirty="0" err="1" smtClean="0"/>
              <a:t>mineralocorticoids</a:t>
            </a:r>
            <a:endParaRPr lang="en-US" sz="2800" dirty="0"/>
          </a:p>
          <a:p>
            <a:pPr algn="just"/>
            <a:r>
              <a:rPr lang="en-US" sz="2800" dirty="0" smtClean="0"/>
              <a:t>Describe </a:t>
            </a:r>
            <a:r>
              <a:rPr lang="en-US" sz="2800" dirty="0"/>
              <a:t>the chemical nature, source and actions of </a:t>
            </a:r>
            <a:r>
              <a:rPr lang="en-US" sz="2800" b="1" dirty="0" err="1" smtClean="0"/>
              <a:t>Glucocorticoids</a:t>
            </a:r>
            <a:endParaRPr lang="en-US" sz="2800" dirty="0"/>
          </a:p>
          <a:p>
            <a:pPr algn="just"/>
            <a:r>
              <a:rPr lang="en-US" sz="2800" dirty="0"/>
              <a:t>Describe the chemical nature, source and actions of </a:t>
            </a:r>
            <a:r>
              <a:rPr lang="en-US" sz="2800" b="1" dirty="0" smtClean="0"/>
              <a:t>adrenal androgens</a:t>
            </a:r>
            <a:endParaRPr lang="en-US" sz="2800" b="1" dirty="0"/>
          </a:p>
          <a:p>
            <a:pPr algn="just"/>
            <a:r>
              <a:rPr lang="en-US" sz="2800" dirty="0" smtClean="0"/>
              <a:t>Describe </a:t>
            </a:r>
            <a:r>
              <a:rPr lang="en-US" sz="2800" b="1" dirty="0" smtClean="0"/>
              <a:t>the feed back control </a:t>
            </a:r>
            <a:r>
              <a:rPr lang="en-US" sz="2800" dirty="0" smtClean="0"/>
              <a:t>of adrenocortical hormones.</a:t>
            </a:r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91200" cy="6096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715000"/>
          </a:xfrm>
        </p:spPr>
        <p:txBody>
          <a:bodyPr>
            <a:normAutofit/>
          </a:bodyPr>
          <a:lstStyle/>
          <a:p>
            <a:pPr marL="514350" lvl="0" indent="-514350" algn="just">
              <a:buNone/>
            </a:pPr>
            <a:endParaRPr lang="en-US" sz="3000" b="1" dirty="0" smtClean="0"/>
          </a:p>
          <a:p>
            <a:pPr marL="514350" lvl="0" indent="-514350" algn="just">
              <a:buNone/>
            </a:pPr>
            <a:r>
              <a:rPr lang="en-US" sz="3000" b="1" dirty="0" smtClean="0"/>
              <a:t>7)  </a:t>
            </a:r>
            <a:r>
              <a:rPr lang="en-US" sz="3000" b="1" u="sng" dirty="0" smtClean="0"/>
              <a:t>Anti-inflammatory:</a:t>
            </a:r>
            <a:endParaRPr lang="en-US" sz="3000" dirty="0" smtClean="0"/>
          </a:p>
          <a:p>
            <a:pPr lvl="0" algn="just"/>
            <a:r>
              <a:rPr lang="en-US" sz="2800" dirty="0" smtClean="0"/>
              <a:t>Cortisol inhibits all stages of inflammatory process.</a:t>
            </a:r>
          </a:p>
          <a:p>
            <a:pPr lvl="0" algn="just"/>
            <a:r>
              <a:rPr lang="en-US" sz="2800" dirty="0" smtClean="0"/>
              <a:t>It has </a:t>
            </a:r>
            <a:r>
              <a:rPr lang="en-US" sz="2800" b="1" dirty="0" smtClean="0"/>
              <a:t>a stabilizing action</a:t>
            </a:r>
            <a:r>
              <a:rPr lang="en-US" sz="2800" dirty="0" smtClean="0"/>
              <a:t> on </a:t>
            </a:r>
            <a:r>
              <a:rPr lang="en-US" sz="2800" dirty="0" err="1" smtClean="0"/>
              <a:t>lysosomal</a:t>
            </a:r>
            <a:r>
              <a:rPr lang="en-US" sz="2800" dirty="0" smtClean="0"/>
              <a:t> membranes of leucocytes. </a:t>
            </a:r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inflammatory chemical mediators as </a:t>
            </a:r>
            <a:r>
              <a:rPr lang="en-US" sz="2800" b="1" dirty="0" smtClean="0"/>
              <a:t>prostaglandins &amp; Interleukins.</a:t>
            </a:r>
          </a:p>
          <a:p>
            <a:pPr lvl="0" algn="just"/>
            <a:r>
              <a:rPr lang="en-US" sz="2800" dirty="0" smtClean="0"/>
              <a:t>It suppresses migration of </a:t>
            </a:r>
            <a:r>
              <a:rPr lang="en-US" sz="2800" dirty="0" err="1" smtClean="0"/>
              <a:t>neutrophils</a:t>
            </a:r>
            <a:r>
              <a:rPr lang="en-US" sz="2800" dirty="0" smtClean="0"/>
              <a:t>.</a:t>
            </a:r>
          </a:p>
          <a:p>
            <a:pPr lvl="0" algn="just"/>
            <a:r>
              <a:rPr lang="en-US" sz="2800" dirty="0" smtClean="0"/>
              <a:t>It inhibits proliferation of fibroblasts in wound repair</a:t>
            </a:r>
            <a:endParaRPr lang="en-US" sz="2800" b="1" dirty="0" smtClean="0"/>
          </a:p>
          <a:p>
            <a:pPr marL="514350" indent="-514350" algn="just">
              <a:buNone/>
            </a:pPr>
            <a:endParaRPr lang="en-US" sz="2800" b="1" dirty="0" smtClean="0"/>
          </a:p>
          <a:p>
            <a:pPr marL="514350" indent="-514350" algn="just">
              <a:buNone/>
            </a:pPr>
            <a:endParaRPr lang="en-US" sz="2800" b="1" dirty="0" smtClean="0"/>
          </a:p>
          <a:p>
            <a:pPr lvl="0" algn="just">
              <a:buNone/>
            </a:pPr>
            <a:endParaRPr lang="en-US" sz="2800" dirty="0" smtClean="0"/>
          </a:p>
          <a:p>
            <a:pPr marL="514350" indent="-514350" algn="just">
              <a:buNone/>
            </a:pPr>
            <a:endParaRPr lang="en-US" sz="3100" b="1" u="heavy" dirty="0" smtClean="0"/>
          </a:p>
          <a:p>
            <a:pPr marL="514350" indent="-514350" algn="just">
              <a:buNone/>
            </a:pPr>
            <a:endParaRPr lang="en-US" sz="3100" dirty="0" smtClean="0"/>
          </a:p>
          <a:p>
            <a:pPr marL="514350" indent="-514350" algn="just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5791200" cy="609600"/>
          </a:xfrm>
          <a:solidFill>
            <a:srgbClr val="171CFB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6096000"/>
          </a:xfrm>
        </p:spPr>
        <p:txBody>
          <a:bodyPr>
            <a:normAutofit fontScale="92500"/>
          </a:bodyPr>
          <a:lstStyle/>
          <a:p>
            <a:pPr marL="514350" indent="-514350" algn="just">
              <a:buNone/>
            </a:pPr>
            <a:r>
              <a:rPr lang="en-US" sz="2800" b="1" dirty="0" smtClean="0"/>
              <a:t>8) </a:t>
            </a:r>
            <a:r>
              <a:rPr lang="en-US" sz="2800" b="1" u="sng" dirty="0" smtClean="0"/>
              <a:t>Cortisol impedes development of cartilage:</a:t>
            </a:r>
            <a:endParaRPr lang="en-US" sz="2800" u="sng" dirty="0" smtClean="0"/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 Absorption of Ca</a:t>
            </a:r>
            <a:r>
              <a:rPr lang="en-US" sz="2800" baseline="30000" dirty="0" smtClean="0"/>
              <a:t>++</a:t>
            </a:r>
            <a:r>
              <a:rPr lang="en-US" sz="2800" dirty="0" smtClean="0"/>
              <a:t> from GIT by antagonizing effect of vitamin D.</a:t>
            </a:r>
          </a:p>
          <a:p>
            <a:pPr lvl="0" algn="just"/>
            <a:r>
              <a:rPr lang="en-US" sz="2800" b="1" dirty="0" smtClean="0"/>
              <a:t>↑</a:t>
            </a:r>
            <a:r>
              <a:rPr lang="en-US" sz="2800" dirty="0" smtClean="0"/>
              <a:t> Ca</a:t>
            </a:r>
            <a:r>
              <a:rPr lang="en-US" sz="2800" baseline="30000" dirty="0" smtClean="0"/>
              <a:t>++</a:t>
            </a:r>
            <a:r>
              <a:rPr lang="en-US" sz="2800" dirty="0" smtClean="0"/>
              <a:t> loss in urine.</a:t>
            </a:r>
          </a:p>
          <a:p>
            <a:pPr lvl="0" algn="just"/>
            <a:r>
              <a:rPr lang="en-US" sz="2800" b="1" dirty="0" smtClean="0"/>
              <a:t>Excess </a:t>
            </a:r>
            <a:r>
              <a:rPr lang="en-US" sz="2800" b="1" dirty="0" err="1" smtClean="0"/>
              <a:t>cortisol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Wingdings"/>
              </a:rPr>
              <a:t></a:t>
            </a:r>
            <a:r>
              <a:rPr lang="en-US" sz="2800" b="1" dirty="0" smtClean="0"/>
              <a:t> osteoporosis of bones especially vertebrae.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800" b="1" dirty="0" smtClean="0"/>
          </a:p>
          <a:p>
            <a:pPr lvl="0" algn="just">
              <a:buNone/>
            </a:pPr>
            <a:r>
              <a:rPr lang="en-US" sz="2800" b="1" dirty="0" smtClean="0"/>
              <a:t>9) </a:t>
            </a:r>
            <a:r>
              <a:rPr lang="en-US" sz="2800" b="1" u="sng" dirty="0" smtClean="0"/>
              <a:t>Immunosuppressive:</a:t>
            </a:r>
            <a:endParaRPr lang="en-US" sz="2800" u="sng" dirty="0" smtClean="0"/>
          </a:p>
          <a:p>
            <a:pPr lvl="0" algn="just"/>
            <a:r>
              <a:rPr lang="en-US" sz="2800" dirty="0" smtClean="0"/>
              <a:t>Cortisol </a:t>
            </a:r>
            <a:r>
              <a:rPr lang="en-US" sz="2800" b="1" dirty="0" smtClean="0"/>
              <a:t>inhibits</a:t>
            </a:r>
            <a:r>
              <a:rPr lang="en-US" sz="2800" dirty="0" smtClean="0"/>
              <a:t> normal immune response.</a:t>
            </a:r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 Circulating lymphocytes, </a:t>
            </a:r>
            <a:r>
              <a:rPr lang="en-US" sz="2800" dirty="0" err="1" smtClean="0"/>
              <a:t>basophils</a:t>
            </a:r>
            <a:r>
              <a:rPr lang="en-US" sz="2800" dirty="0" smtClean="0"/>
              <a:t> and </a:t>
            </a:r>
            <a:r>
              <a:rPr lang="en-US" sz="2800" dirty="0" err="1" smtClean="0"/>
              <a:t>eosinophils</a:t>
            </a:r>
            <a:r>
              <a:rPr lang="en-US" sz="2800" dirty="0" smtClean="0"/>
              <a:t>.</a:t>
            </a:r>
          </a:p>
          <a:p>
            <a:pPr lvl="0" algn="just"/>
            <a:r>
              <a:rPr lang="en-US" sz="2800" b="1" dirty="0" smtClean="0"/>
              <a:t>↓</a:t>
            </a:r>
            <a:r>
              <a:rPr lang="en-US" sz="2800" dirty="0" smtClean="0"/>
              <a:t> Antibody production.</a:t>
            </a:r>
          </a:p>
          <a:p>
            <a:pPr lvl="0" algn="just"/>
            <a:r>
              <a:rPr lang="en-US" sz="2800" u="sng" dirty="0" smtClean="0"/>
              <a:t>Disadvantage</a:t>
            </a:r>
            <a:r>
              <a:rPr lang="en-US" sz="2800" dirty="0" smtClean="0"/>
              <a:t>:  it causes spread of infection (as TB).</a:t>
            </a:r>
          </a:p>
          <a:p>
            <a:pPr lvl="0" algn="just"/>
            <a:r>
              <a:rPr lang="en-US" sz="2800" u="sng" dirty="0" smtClean="0"/>
              <a:t>Advantage:</a:t>
            </a:r>
            <a:r>
              <a:rPr lang="en-US" sz="2800" dirty="0" smtClean="0"/>
              <a:t> It is used in treatment of autoimmune disorders.</a:t>
            </a:r>
            <a:endParaRPr lang="en-US" sz="3000" b="1" dirty="0" smtClean="0"/>
          </a:p>
          <a:p>
            <a:pPr marL="514350" indent="-514350" algn="just">
              <a:buNone/>
            </a:pPr>
            <a:endParaRPr lang="en-US" sz="2800" b="1" dirty="0" smtClean="0"/>
          </a:p>
          <a:p>
            <a:pPr marL="514350" indent="-514350" algn="just">
              <a:buNone/>
            </a:pPr>
            <a:endParaRPr lang="en-US" sz="2800" b="1" dirty="0" smtClean="0"/>
          </a:p>
          <a:p>
            <a:pPr lvl="0" algn="just">
              <a:buNone/>
            </a:pPr>
            <a:endParaRPr lang="en-US" sz="2800" dirty="0" smtClean="0"/>
          </a:p>
          <a:p>
            <a:pPr marL="514350" indent="-514350" algn="just">
              <a:buNone/>
            </a:pPr>
            <a:endParaRPr lang="en-US" sz="3100" b="1" u="heavy" dirty="0" smtClean="0"/>
          </a:p>
          <a:p>
            <a:pPr marL="514350" indent="-514350" algn="just">
              <a:buNone/>
            </a:pPr>
            <a:endParaRPr lang="en-US" sz="3100" dirty="0" smtClean="0"/>
          </a:p>
          <a:p>
            <a:pPr marL="514350" indent="-514350" algn="just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91200" cy="609600"/>
          </a:xfrm>
          <a:solidFill>
            <a:srgbClr val="6214FE"/>
          </a:solidFill>
        </p:spPr>
        <p:txBody>
          <a:bodyPr>
            <a:noAutofit/>
          </a:bodyPr>
          <a:lstStyle/>
          <a:p>
            <a:pPr lvl="0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4800" b="1" dirty="0" smtClean="0">
                <a:solidFill>
                  <a:srgbClr val="FFFF00"/>
                </a:solidFill>
              </a:rPr>
              <a:t>Functions of </a:t>
            </a:r>
            <a:r>
              <a:rPr lang="en-US" sz="4800" b="1" dirty="0" err="1" smtClean="0">
                <a:solidFill>
                  <a:srgbClr val="FFFF00"/>
                </a:solidFill>
              </a:rPr>
              <a:t>cortisol</a:t>
            </a:r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6019800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en-US" sz="2800" b="1" dirty="0" smtClean="0"/>
              <a:t>10) </a:t>
            </a:r>
            <a:r>
              <a:rPr lang="en-US" sz="2800" b="1" u="sng" dirty="0" smtClean="0"/>
              <a:t>On GIT: </a:t>
            </a:r>
          </a:p>
          <a:p>
            <a:pPr marL="514350" indent="-514350" algn="just"/>
            <a:r>
              <a:rPr lang="en-US" sz="2800" dirty="0" smtClean="0"/>
              <a:t>Cortisol increases gastric acidity.</a:t>
            </a:r>
          </a:p>
          <a:p>
            <a:pPr algn="just"/>
            <a:r>
              <a:rPr lang="en-US" sz="2800" dirty="0" smtClean="0"/>
              <a:t>  Excess </a:t>
            </a:r>
            <a:r>
              <a:rPr lang="en-US" sz="2800" dirty="0" err="1" smtClean="0"/>
              <a:t>cortisol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peptic ulcer.</a:t>
            </a:r>
          </a:p>
          <a:p>
            <a:pPr lvl="0" algn="just">
              <a:buNone/>
            </a:pPr>
            <a:endParaRPr lang="en-US" sz="2800" b="1" dirty="0" smtClean="0"/>
          </a:p>
          <a:p>
            <a:pPr lvl="0" algn="just">
              <a:buNone/>
            </a:pPr>
            <a:r>
              <a:rPr lang="en-US" sz="2800" b="1" dirty="0" smtClean="0"/>
              <a:t>11) </a:t>
            </a:r>
            <a:r>
              <a:rPr lang="en-US" sz="2800" b="1" u="sng" dirty="0" smtClean="0"/>
              <a:t>On water &amp; electrolytes:</a:t>
            </a:r>
            <a:endParaRPr lang="en-US" sz="2800" u="sng" dirty="0" smtClean="0"/>
          </a:p>
          <a:p>
            <a:pPr algn="just"/>
            <a:r>
              <a:rPr lang="en-US" sz="2800" dirty="0" smtClean="0"/>
              <a:t>Excess </a:t>
            </a:r>
            <a:r>
              <a:rPr lang="en-US" sz="2800" dirty="0" err="1" smtClean="0"/>
              <a:t>cortisol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Na</a:t>
            </a:r>
            <a:r>
              <a:rPr lang="en-US" sz="2800" b="1" baseline="30000" dirty="0" smtClean="0"/>
              <a:t>+</a:t>
            </a:r>
            <a:r>
              <a:rPr lang="en-US" sz="2800" b="1" dirty="0" smtClean="0"/>
              <a:t> &amp; water retention and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b="1" dirty="0" smtClean="0"/>
              <a:t> K</a:t>
            </a:r>
            <a:r>
              <a:rPr lang="en-US" sz="2800" b="1" baseline="30000" dirty="0" smtClean="0"/>
              <a:t>+</a:t>
            </a:r>
            <a:r>
              <a:rPr lang="en-US" sz="2800" b="1" dirty="0" smtClean="0"/>
              <a:t> excretion (</a:t>
            </a:r>
            <a:r>
              <a:rPr lang="en-US" sz="2800" b="1" dirty="0" err="1" smtClean="0"/>
              <a:t>aldosterone</a:t>
            </a:r>
            <a:r>
              <a:rPr lang="en-US" sz="2800" b="1" dirty="0" smtClean="0"/>
              <a:t> like</a:t>
            </a:r>
            <a:r>
              <a:rPr lang="en-US" sz="2800" dirty="0" smtClean="0"/>
              <a:t> action). </a:t>
            </a:r>
          </a:p>
          <a:p>
            <a:pPr marL="514350" indent="-514350" algn="just">
              <a:buNone/>
            </a:pPr>
            <a:endParaRPr lang="en-US" sz="2800" b="1" dirty="0" smtClean="0"/>
          </a:p>
          <a:p>
            <a:pPr marL="514350" indent="-514350" algn="just">
              <a:buNone/>
            </a:pPr>
            <a:r>
              <a:rPr lang="en-US" sz="2800" b="1" dirty="0" smtClean="0"/>
              <a:t>12) </a:t>
            </a:r>
            <a:r>
              <a:rPr lang="en-US" sz="2800" b="1" u="sng" dirty="0" smtClean="0"/>
              <a:t>On CNS:</a:t>
            </a:r>
          </a:p>
          <a:p>
            <a:pPr algn="just"/>
            <a:r>
              <a:rPr lang="en-US" sz="2800" dirty="0" smtClean="0"/>
              <a:t>Increase EEG activity.</a:t>
            </a:r>
          </a:p>
          <a:p>
            <a:pPr algn="just"/>
            <a:r>
              <a:rPr lang="en-US" sz="2800" dirty="0" smtClean="0"/>
              <a:t>Excess </a:t>
            </a:r>
            <a:r>
              <a:rPr lang="en-US" sz="2800" dirty="0" err="1" smtClean="0"/>
              <a:t>cortisol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psychosis</a:t>
            </a:r>
            <a:r>
              <a:rPr lang="en-US" sz="2800" dirty="0" smtClean="0"/>
              <a:t>. </a:t>
            </a:r>
          </a:p>
          <a:p>
            <a:pPr lvl="0" algn="just">
              <a:buNone/>
            </a:pPr>
            <a:endParaRPr lang="en-US" sz="2800" dirty="0" smtClean="0"/>
          </a:p>
          <a:p>
            <a:pPr marL="514350" indent="-514350" algn="just">
              <a:buNone/>
            </a:pPr>
            <a:endParaRPr lang="en-US" sz="3100" b="1" u="heavy" dirty="0" smtClean="0"/>
          </a:p>
          <a:p>
            <a:pPr marL="514350" indent="-514350" algn="just">
              <a:buNone/>
            </a:pPr>
            <a:endParaRPr lang="en-US" sz="3100" dirty="0" smtClean="0"/>
          </a:p>
          <a:p>
            <a:pPr marL="514350" indent="-514350" algn="just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812562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2"/>
          <a:stretch>
            <a:fillRect/>
          </a:stretch>
        </p:blipFill>
        <p:spPr bwMode="auto">
          <a:xfrm>
            <a:off x="2057400" y="152400"/>
            <a:ext cx="69342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3505200" cy="914400"/>
          </a:xfrm>
          <a:solidFill>
            <a:srgbClr val="6214F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l-GR" sz="3200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Control of cortisol secretion</a:t>
            </a:r>
            <a:endParaRPr lang="en-US" sz="3200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04800" y="1371600"/>
            <a:ext cx="3581400" cy="36576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400" b="1" dirty="0" smtClean="0"/>
              <a:t> –</a:t>
            </a:r>
            <a:r>
              <a:rPr lang="en-US" sz="2400" b="1" dirty="0" err="1" smtClean="0"/>
              <a:t>ve</a:t>
            </a:r>
            <a:r>
              <a:rPr lang="en-US" sz="2400" b="1" dirty="0" smtClean="0"/>
              <a:t> feedback system for </a:t>
            </a:r>
            <a:r>
              <a:rPr lang="en-US" sz="2400" b="1" dirty="0" err="1" smtClean="0"/>
              <a:t>cortisol</a:t>
            </a:r>
            <a:r>
              <a:rPr lang="en-US" sz="2400" b="1" dirty="0" smtClean="0"/>
              <a:t> maintains the level of </a:t>
            </a:r>
            <a:r>
              <a:rPr lang="en-US" sz="2400" b="1" dirty="0" err="1" smtClean="0"/>
              <a:t>cortisol</a:t>
            </a:r>
            <a:r>
              <a:rPr lang="en-US" sz="2400" b="1" dirty="0" smtClean="0"/>
              <a:t> secretion relatively constant around the set point.</a:t>
            </a:r>
          </a:p>
          <a:p>
            <a:pPr algn="just"/>
            <a:endParaRPr lang="en-US" sz="2400" b="1" dirty="0" smtClean="0"/>
          </a:p>
          <a:p>
            <a:pPr algn="just">
              <a:buFont typeface="Wingdings" pitchFamily="2" charset="2"/>
              <a:buChar char="§"/>
            </a:pPr>
            <a:r>
              <a:rPr lang="en-US" sz="2400" b="1" dirty="0" smtClean="0"/>
              <a:t> Cortisol produces -</a:t>
            </a:r>
            <a:r>
              <a:rPr lang="en-US" sz="2400" b="1" dirty="0" err="1" smtClean="0"/>
              <a:t>ve</a:t>
            </a:r>
            <a:r>
              <a:rPr lang="en-US" sz="2400" b="1" dirty="0" smtClean="0"/>
              <a:t> feedback to inhibit hypothalamic CRH and anterior pituitary ACTH.</a:t>
            </a:r>
            <a:endParaRPr lang="en-US" sz="2400" dirty="0" smtClean="0"/>
          </a:p>
          <a:p>
            <a:pPr algn="just"/>
            <a:endParaRPr lang="en-US" sz="2400" b="1" dirty="0" smtClean="0"/>
          </a:p>
          <a:p>
            <a:pPr lvl="0" algn="just">
              <a:buFont typeface="Wingdings" pitchFamily="2" charset="2"/>
              <a:buChar char="§"/>
            </a:pPr>
            <a:endParaRPr lang="en-US" sz="2400" b="1" dirty="0" smtClean="0"/>
          </a:p>
          <a:p>
            <a:pPr lvl="0" algn="just">
              <a:buFont typeface="Wingdings" pitchFamily="2" charset="2"/>
              <a:buChar char="§"/>
            </a:pPr>
            <a:endParaRPr lang="en-US" sz="2400" b="1" dirty="0" smtClean="0"/>
          </a:p>
          <a:p>
            <a:pPr lvl="0" algn="just">
              <a:buFont typeface="Wingdings" pitchFamily="2" charset="2"/>
              <a:buChar char="§"/>
            </a:pPr>
            <a:endParaRPr lang="en-US" sz="2400" b="1" dirty="0" smtClean="0"/>
          </a:p>
          <a:p>
            <a:pPr lvl="0" algn="just">
              <a:buFont typeface="Wingdings" pitchFamily="2" charset="2"/>
              <a:buChar char="§"/>
            </a:pPr>
            <a:endParaRPr lang="en-US" sz="2400" b="1" dirty="0" smtClean="0"/>
          </a:p>
          <a:p>
            <a:pPr algn="just">
              <a:buFont typeface="Wingdings" pitchFamily="2" charset="2"/>
              <a:buChar char="§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613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124" r="3093" b="3279"/>
          <a:stretch>
            <a:fillRect/>
          </a:stretch>
        </p:blipFill>
        <p:spPr bwMode="auto">
          <a:xfrm>
            <a:off x="838200" y="533400"/>
            <a:ext cx="7467600" cy="4724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09600" y="53340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b="1" dirty="0" smtClean="0"/>
              <a:t> Plasma </a:t>
            </a:r>
            <a:r>
              <a:rPr lang="en-US" sz="2400" b="1" dirty="0" err="1" smtClean="0"/>
              <a:t>cortisol</a:t>
            </a:r>
            <a:r>
              <a:rPr lang="en-US" sz="2400" b="1" dirty="0" smtClean="0"/>
              <a:t> concentration displays a characteristic circadian rhythm, with the highest level occurring in the morning and the lowest level at night.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3246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Adrenal sex hormones</a:t>
            </a:r>
            <a:endParaRPr lang="en-US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715000"/>
          </a:xfrm>
        </p:spPr>
        <p:txBody>
          <a:bodyPr>
            <a:normAutofit/>
          </a:bodyPr>
          <a:lstStyle/>
          <a:p>
            <a:pPr lvl="0" algn="just">
              <a:lnSpc>
                <a:spcPct val="120000"/>
              </a:lnSpc>
            </a:pPr>
            <a:r>
              <a:rPr lang="en-US" sz="2600" dirty="0" smtClean="0">
                <a:cs typeface="Times New Roman" pitchFamily="18" charset="0"/>
              </a:rPr>
              <a:t>Adrenal cortex secretes small amounts of </a:t>
            </a:r>
            <a:r>
              <a:rPr lang="en-US" sz="2600" b="1" i="1" dirty="0" smtClean="0">
                <a:solidFill>
                  <a:srgbClr val="171CFB"/>
                </a:solidFill>
                <a:cs typeface="Times New Roman" pitchFamily="18" charset="0"/>
              </a:rPr>
              <a:t>androgens, estrogens &amp; progesterone.</a:t>
            </a:r>
            <a:endParaRPr lang="en-US" sz="2600" b="1" dirty="0" smtClean="0">
              <a:solidFill>
                <a:srgbClr val="171CFB"/>
              </a:solidFill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2600" dirty="0" smtClean="0">
                <a:cs typeface="Times New Roman" pitchFamily="18" charset="0"/>
              </a:rPr>
              <a:t>Under </a:t>
            </a:r>
            <a:r>
              <a:rPr lang="en-US" sz="2600" dirty="0">
                <a:cs typeface="Times New Roman" pitchFamily="18" charset="0"/>
              </a:rPr>
              <a:t>normal circumstances</a:t>
            </a:r>
            <a:r>
              <a:rPr lang="en-US" sz="2600" dirty="0" smtClean="0">
                <a:cs typeface="Times New Roman" pitchFamily="18" charset="0"/>
              </a:rPr>
              <a:t>, </a:t>
            </a:r>
            <a:r>
              <a:rPr lang="en-US" sz="2600" dirty="0">
                <a:cs typeface="Times New Roman" pitchFamily="18" charset="0"/>
              </a:rPr>
              <a:t>adrenal androgens </a:t>
            </a:r>
            <a:r>
              <a:rPr lang="en-US" sz="2600" dirty="0" smtClean="0">
                <a:cs typeface="Times New Roman" pitchFamily="18" charset="0"/>
              </a:rPr>
              <a:t>and estrogens </a:t>
            </a:r>
            <a:r>
              <a:rPr lang="en-US" sz="2600" dirty="0">
                <a:cs typeface="Times New Roman" pitchFamily="18" charset="0"/>
              </a:rPr>
              <a:t>are </a:t>
            </a:r>
            <a:r>
              <a:rPr lang="en-US" sz="2600" b="1" dirty="0">
                <a:cs typeface="Times New Roman" pitchFamily="18" charset="0"/>
              </a:rPr>
              <a:t>not</a:t>
            </a:r>
            <a:r>
              <a:rPr lang="en-US" sz="2600" dirty="0">
                <a:cs typeface="Times New Roman" pitchFamily="18" charset="0"/>
              </a:rPr>
              <a:t> </a:t>
            </a:r>
            <a:r>
              <a:rPr lang="en-US" sz="2600" dirty="0" smtClean="0">
                <a:cs typeface="Times New Roman" pitchFamily="18" charset="0"/>
              </a:rPr>
              <a:t>sufficiently </a:t>
            </a:r>
            <a:r>
              <a:rPr lang="en-US" sz="2600" dirty="0">
                <a:cs typeface="Times New Roman" pitchFamily="18" charset="0"/>
              </a:rPr>
              <a:t>abundant or powerful to </a:t>
            </a:r>
            <a:r>
              <a:rPr lang="en-US" sz="2600" dirty="0" smtClean="0">
                <a:cs typeface="Times New Roman" pitchFamily="18" charset="0"/>
              </a:rPr>
              <a:t>induce masculinizing </a:t>
            </a:r>
            <a:r>
              <a:rPr lang="en-US" sz="2600" dirty="0">
                <a:cs typeface="Times New Roman" pitchFamily="18" charset="0"/>
              </a:rPr>
              <a:t>or feminizing </a:t>
            </a:r>
            <a:r>
              <a:rPr lang="en-US" sz="2600" dirty="0" smtClean="0">
                <a:cs typeface="Times New Roman" pitchFamily="18" charset="0"/>
              </a:rPr>
              <a:t>effects</a:t>
            </a:r>
            <a:r>
              <a:rPr lang="en-US" sz="2600" dirty="0">
                <a:cs typeface="Times New Roman" pitchFamily="18" charset="0"/>
              </a:rPr>
              <a:t>, </a:t>
            </a:r>
            <a:r>
              <a:rPr lang="en-US" sz="2600" dirty="0" smtClean="0">
                <a:cs typeface="Times New Roman" pitchFamily="18" charset="0"/>
              </a:rPr>
              <a:t>respectively.</a:t>
            </a:r>
          </a:p>
          <a:p>
            <a:pPr algn="just">
              <a:lnSpc>
                <a:spcPct val="120000"/>
              </a:lnSpc>
            </a:pPr>
            <a:r>
              <a:rPr lang="en-US" sz="2600" b="1" dirty="0" err="1" smtClean="0">
                <a:cs typeface="Times New Roman" pitchFamily="18" charset="0"/>
              </a:rPr>
              <a:t>Dehydroepiandrosterone</a:t>
            </a:r>
            <a:r>
              <a:rPr lang="en-US" sz="2600" b="1" dirty="0" smtClean="0">
                <a:cs typeface="Times New Roman" pitchFamily="18" charset="0"/>
              </a:rPr>
              <a:t> </a:t>
            </a:r>
            <a:r>
              <a:rPr lang="en-US" sz="2600" b="1" dirty="0">
                <a:cs typeface="Times New Roman" pitchFamily="18" charset="0"/>
              </a:rPr>
              <a:t>(</a:t>
            </a:r>
            <a:r>
              <a:rPr lang="en-US" sz="2600" b="1" dirty="0" smtClean="0">
                <a:cs typeface="Times New Roman" pitchFamily="18" charset="0"/>
              </a:rPr>
              <a:t>DHEA)</a:t>
            </a:r>
            <a:r>
              <a:rPr lang="en-US" sz="2600" dirty="0" smtClean="0">
                <a:cs typeface="Times New Roman" pitchFamily="18" charset="0"/>
              </a:rPr>
              <a:t> is a weak androgen that governs androgen-dependent </a:t>
            </a:r>
            <a:r>
              <a:rPr lang="en-US" sz="2600" dirty="0">
                <a:cs typeface="Times New Roman" pitchFamily="18" charset="0"/>
              </a:rPr>
              <a:t>processes in the female such </a:t>
            </a:r>
            <a:r>
              <a:rPr lang="en-US" sz="2600" dirty="0" smtClean="0">
                <a:cs typeface="Times New Roman" pitchFamily="18" charset="0"/>
              </a:rPr>
              <a:t>as: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600" b="1" dirty="0">
                <a:cs typeface="Times New Roman" pitchFamily="18" charset="0"/>
              </a:rPr>
              <a:t> </a:t>
            </a:r>
            <a:r>
              <a:rPr lang="en-US" sz="2600" b="1" dirty="0" smtClean="0">
                <a:cs typeface="Times New Roman" pitchFamily="18" charset="0"/>
              </a:rPr>
              <a:t>     </a:t>
            </a:r>
            <a:r>
              <a:rPr lang="en-US" sz="2600" b="1" dirty="0" smtClean="0">
                <a:cs typeface="Times New Roman" pitchFamily="18" charset="0"/>
              </a:rPr>
              <a:t>1- </a:t>
            </a:r>
            <a:r>
              <a:rPr lang="en-US" sz="2600" b="1" dirty="0" smtClean="0">
                <a:cs typeface="Times New Roman" pitchFamily="18" charset="0"/>
              </a:rPr>
              <a:t>Growth of pubic </a:t>
            </a:r>
            <a:r>
              <a:rPr lang="en-US" sz="2600" b="1" dirty="0">
                <a:cs typeface="Times New Roman" pitchFamily="18" charset="0"/>
              </a:rPr>
              <a:t>and </a:t>
            </a:r>
            <a:r>
              <a:rPr lang="en-US" sz="2600" b="1" dirty="0" smtClean="0">
                <a:cs typeface="Times New Roman" pitchFamily="18" charset="0"/>
              </a:rPr>
              <a:t>axillary hair</a:t>
            </a:r>
          </a:p>
          <a:p>
            <a:pPr lvl="1" algn="just">
              <a:lnSpc>
                <a:spcPct val="120000"/>
              </a:lnSpc>
              <a:buNone/>
            </a:pPr>
            <a:r>
              <a:rPr lang="en-US" sz="2600" b="1" dirty="0" smtClean="0">
                <a:cs typeface="Times New Roman" pitchFamily="18" charset="0"/>
              </a:rPr>
              <a:t>2- Enhancement </a:t>
            </a:r>
            <a:r>
              <a:rPr lang="en-US" sz="2600" b="1" dirty="0">
                <a:cs typeface="Times New Roman" pitchFamily="18" charset="0"/>
              </a:rPr>
              <a:t>of the </a:t>
            </a:r>
            <a:r>
              <a:rPr lang="en-US" sz="2600" b="1" dirty="0" smtClean="0">
                <a:cs typeface="Times New Roman" pitchFamily="18" charset="0"/>
              </a:rPr>
              <a:t>pubertal growth spurt</a:t>
            </a:r>
          </a:p>
          <a:p>
            <a:pPr lvl="1" algn="just">
              <a:lnSpc>
                <a:spcPct val="120000"/>
              </a:lnSpc>
              <a:buNone/>
            </a:pPr>
            <a:r>
              <a:rPr lang="en-US" sz="2600" b="1" dirty="0" smtClean="0">
                <a:cs typeface="Times New Roman" pitchFamily="18" charset="0"/>
              </a:rPr>
              <a:t>3- Development </a:t>
            </a:r>
            <a:r>
              <a:rPr lang="en-US" sz="2600" b="1" dirty="0">
                <a:cs typeface="Times New Roman" pitchFamily="18" charset="0"/>
              </a:rPr>
              <a:t>and maintenance of the </a:t>
            </a:r>
            <a:r>
              <a:rPr lang="en-US" sz="2600" b="1" dirty="0" smtClean="0">
                <a:cs typeface="Times New Roman" pitchFamily="18" charset="0"/>
              </a:rPr>
              <a:t>female sex </a:t>
            </a:r>
            <a:r>
              <a:rPr lang="en-US" sz="2600" b="1" dirty="0">
                <a:cs typeface="Times New Roman" pitchFamily="18" charset="0"/>
              </a:rPr>
              <a:t>drive</a:t>
            </a:r>
            <a:r>
              <a:rPr lang="en-US" sz="2600" b="1" dirty="0" smtClean="0"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5276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497755_787381307945036_394686854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381000"/>
            <a:ext cx="8610600" cy="6096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9436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400" b="1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ADRENAL </a:t>
            </a:r>
            <a:r>
              <a:rPr lang="en-US" sz="5400" b="1" dirty="0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GLAND</a:t>
            </a:r>
            <a:endParaRPr lang="en-US" sz="54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8674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q"/>
            </a:pPr>
            <a:r>
              <a:rPr lang="en-US" dirty="0"/>
              <a:t>Each </a:t>
            </a:r>
            <a:r>
              <a:rPr lang="en-US" dirty="0" smtClean="0"/>
              <a:t>adrenal gland </a:t>
            </a:r>
            <a:r>
              <a:rPr lang="en-US" dirty="0"/>
              <a:t>is composed of two endocrine </a:t>
            </a:r>
            <a:r>
              <a:rPr lang="en-US" dirty="0" smtClean="0"/>
              <a:t>organs: </a:t>
            </a:r>
          </a:p>
          <a:p>
            <a:pPr>
              <a:lnSpc>
                <a:spcPct val="130000"/>
              </a:lnSpc>
              <a:buNone/>
            </a:pPr>
            <a:r>
              <a:rPr lang="en-US" b="1" u="sng" dirty="0" smtClean="0"/>
              <a:t>(A) Adrenal medulla (The inner portion) :</a:t>
            </a:r>
          </a:p>
          <a:p>
            <a:pPr lvl="0" algn="just">
              <a:lnSpc>
                <a:spcPct val="130000"/>
              </a:lnSpc>
            </a:pPr>
            <a:r>
              <a:rPr lang="en-US" dirty="0" smtClean="0"/>
              <a:t>It secretes </a:t>
            </a:r>
            <a:r>
              <a:rPr lang="en-US" b="1" dirty="0" smtClean="0"/>
              <a:t>Adrenaline, </a:t>
            </a:r>
            <a:r>
              <a:rPr lang="en-US" b="1" dirty="0" err="1" smtClean="0"/>
              <a:t>Noradrenaline</a:t>
            </a:r>
            <a:r>
              <a:rPr lang="en-US" b="1" smtClean="0"/>
              <a:t> &amp; Dopamine </a:t>
            </a:r>
            <a:r>
              <a:rPr lang="en-US" smtClean="0"/>
              <a:t>in </a:t>
            </a:r>
            <a:r>
              <a:rPr lang="en-US" dirty="0" smtClean="0"/>
              <a:t>to blood.</a:t>
            </a:r>
          </a:p>
          <a:p>
            <a:pPr algn="just">
              <a:lnSpc>
                <a:spcPct val="70000"/>
              </a:lnSpc>
              <a:buNone/>
            </a:pPr>
            <a:endParaRPr lang="en-US" b="1" u="sng" dirty="0" smtClean="0"/>
          </a:p>
          <a:p>
            <a:pPr algn="just">
              <a:lnSpc>
                <a:spcPct val="130000"/>
              </a:lnSpc>
              <a:buNone/>
            </a:pPr>
            <a:r>
              <a:rPr lang="en-US" b="1" u="sng" dirty="0" smtClean="0"/>
              <a:t>(B) Adrenal cortex (The three outer layers):</a:t>
            </a:r>
            <a:r>
              <a:rPr lang="en-US" dirty="0" smtClean="0"/>
              <a:t>  </a:t>
            </a:r>
          </a:p>
          <a:p>
            <a:pPr lvl="0" algn="just">
              <a:lnSpc>
                <a:spcPct val="130000"/>
              </a:lnSpc>
            </a:pPr>
            <a:r>
              <a:rPr lang="en-US" b="1" i="1" u="sng" dirty="0" err="1" smtClean="0"/>
              <a:t>Zona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Glomerulosa</a:t>
            </a:r>
            <a:r>
              <a:rPr lang="en-US" b="1" i="1" u="sng" dirty="0" smtClean="0"/>
              <a:t>:</a:t>
            </a:r>
            <a:r>
              <a:rPr lang="en-US" b="1" i="1" dirty="0" smtClean="0"/>
              <a:t> </a:t>
            </a:r>
            <a:r>
              <a:rPr lang="en-US" i="1" dirty="0" smtClean="0"/>
              <a:t>the outermost layer that</a:t>
            </a:r>
            <a:r>
              <a:rPr lang="en-US" dirty="0" smtClean="0"/>
              <a:t> secretes Mineralocorticoids </a:t>
            </a:r>
            <a:r>
              <a:rPr lang="en-US" b="1" dirty="0" smtClean="0"/>
              <a:t>(Aldosterone).</a:t>
            </a:r>
          </a:p>
          <a:p>
            <a:pPr lvl="0" algn="just">
              <a:lnSpc>
                <a:spcPct val="130000"/>
              </a:lnSpc>
            </a:pPr>
            <a:r>
              <a:rPr lang="en-US" b="1" i="1" u="sng" dirty="0" err="1" smtClean="0"/>
              <a:t>Zona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Fasciculata</a:t>
            </a:r>
            <a:r>
              <a:rPr lang="en-US" b="1" i="1" u="sng" dirty="0" smtClean="0"/>
              <a:t>:</a:t>
            </a:r>
            <a:r>
              <a:rPr lang="en-US" dirty="0" smtClean="0"/>
              <a:t> secretes Glucocorticoids </a:t>
            </a:r>
            <a:r>
              <a:rPr lang="en-US" b="1" dirty="0" smtClean="0"/>
              <a:t>(Cortisol).</a:t>
            </a:r>
          </a:p>
          <a:p>
            <a:pPr lvl="0" algn="just">
              <a:lnSpc>
                <a:spcPct val="130000"/>
              </a:lnSpc>
            </a:pPr>
            <a:r>
              <a:rPr lang="en-US" b="1" i="1" u="sng" dirty="0" err="1" smtClean="0"/>
              <a:t>Zona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Reticularis</a:t>
            </a:r>
            <a:r>
              <a:rPr lang="en-US" b="1" i="1" u="sng" dirty="0" smtClean="0"/>
              <a:t>:</a:t>
            </a:r>
            <a:r>
              <a:rPr lang="en-US" b="1" i="1" dirty="0" smtClean="0"/>
              <a:t> </a:t>
            </a:r>
            <a:r>
              <a:rPr lang="en-US" i="1" dirty="0" smtClean="0"/>
              <a:t>the innermost layer that</a:t>
            </a:r>
            <a:r>
              <a:rPr lang="en-US" dirty="0" smtClean="0"/>
              <a:t> secretes Sex hormones </a:t>
            </a:r>
            <a:r>
              <a:rPr lang="en-US" b="1" dirty="0" smtClean="0"/>
              <a:t>(</a:t>
            </a:r>
            <a:r>
              <a:rPr lang="en-US" b="1" dirty="0" err="1" smtClean="0"/>
              <a:t>dehydroepiandrosterone</a:t>
            </a:r>
            <a:r>
              <a:rPr lang="en-US" b="1" dirty="0" smtClean="0"/>
              <a:t> = DHEA).</a:t>
            </a:r>
          </a:p>
        </p:txBody>
      </p:sp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ustincc.edu/rfofi/NursingRvw/NursingPics/EndocrinePics/"/>
          <p:cNvPicPr>
            <a:picLocks noChangeAspect="1" noChangeArrowheads="1"/>
          </p:cNvPicPr>
          <p:nvPr/>
        </p:nvPicPr>
        <p:blipFill>
          <a:blip r:embed="rId2"/>
          <a:srcRect l="2500" b="333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13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400" b="1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</a:t>
            </a:r>
            <a:r>
              <a:rPr lang="en-US" sz="5400" b="1" dirty="0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steroids of adrenal </a:t>
            </a:r>
            <a:r>
              <a:rPr lang="en-US" sz="5400" b="1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cortex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lnSpc>
                <a:spcPct val="130000"/>
              </a:lnSpc>
              <a:buFont typeface="+mj-lt"/>
              <a:buAutoNum type="arabicPeriod"/>
            </a:pPr>
            <a:r>
              <a:rPr lang="en-US" b="1" u="sng" dirty="0" smtClean="0"/>
              <a:t>Mineralocorticoids</a:t>
            </a:r>
            <a:r>
              <a:rPr lang="en-US" b="1" dirty="0" smtClean="0"/>
              <a:t>, </a:t>
            </a:r>
            <a:r>
              <a:rPr lang="en-US" dirty="0" smtClean="0"/>
              <a:t>mainly </a:t>
            </a:r>
            <a:r>
              <a:rPr lang="en-US" b="1" i="1" dirty="0" err="1" smtClean="0"/>
              <a:t>aldosterone</a:t>
            </a:r>
            <a:r>
              <a:rPr lang="en-US" i="1" dirty="0" smtClean="0"/>
              <a:t>, </a:t>
            </a:r>
            <a:r>
              <a:rPr lang="en-US" dirty="0" smtClean="0"/>
              <a:t>influence minerals (electrolytes) balance, specifically Na</a:t>
            </a:r>
            <a:r>
              <a:rPr lang="en-US" sz="2600" baseline="30000" dirty="0" smtClean="0"/>
              <a:t>+</a:t>
            </a:r>
            <a:r>
              <a:rPr lang="en-US" dirty="0" smtClean="0"/>
              <a:t> &amp; K</a:t>
            </a:r>
            <a:r>
              <a:rPr lang="en-US" sz="2600" baseline="30000" dirty="0" smtClean="0"/>
              <a:t>+</a:t>
            </a:r>
            <a:r>
              <a:rPr lang="en-US" dirty="0" smtClean="0"/>
              <a:t> balance.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eriod"/>
            </a:pPr>
            <a:r>
              <a:rPr lang="en-US" b="1" u="sng" dirty="0" smtClean="0"/>
              <a:t>Glucocorticoids</a:t>
            </a:r>
            <a:r>
              <a:rPr lang="en-US" b="1" dirty="0" smtClean="0"/>
              <a:t>, </a:t>
            </a:r>
            <a:r>
              <a:rPr lang="en-US" dirty="0" smtClean="0"/>
              <a:t>primarily </a:t>
            </a:r>
            <a:r>
              <a:rPr lang="en-US" b="1" i="1" dirty="0" err="1" smtClean="0"/>
              <a:t>cortisol</a:t>
            </a:r>
            <a:r>
              <a:rPr lang="en-US" i="1" dirty="0" smtClean="0"/>
              <a:t>, </a:t>
            </a:r>
            <a:r>
              <a:rPr lang="en-US" dirty="0" smtClean="0"/>
              <a:t>play a major role in glucose metabolism as well as in protein and lipid metabolism and in adaptation to stress.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eriod"/>
            </a:pPr>
            <a:r>
              <a:rPr lang="en-US" b="1" u="sng" dirty="0" smtClean="0"/>
              <a:t>Sex hormones</a:t>
            </a:r>
            <a:r>
              <a:rPr lang="en-US" b="1" dirty="0" smtClean="0"/>
              <a:t>, </a:t>
            </a:r>
            <a:r>
              <a:rPr lang="en-US" dirty="0" smtClean="0"/>
              <a:t>are similar to those produced by gonads. The most abundant and physiologically important of the adrenal androgen is </a:t>
            </a:r>
            <a:r>
              <a:rPr lang="en-US" b="1" i="1" dirty="0" err="1" smtClean="0"/>
              <a:t>dehydroepiandrosterone</a:t>
            </a:r>
            <a:r>
              <a:rPr lang="en-US" b="1" i="1" dirty="0" smtClean="0"/>
              <a:t> (DHEA)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381001"/>
            <a:ext cx="7848600" cy="707886"/>
          </a:xfrm>
          <a:prstGeom prst="rect">
            <a:avLst/>
          </a:prstGeom>
          <a:solidFill>
            <a:srgbClr val="171CFB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Mechanism of action of Steroids 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22532" name="Picture 4" descr="http://www.ansci.wisc.edu/jjp1/ansci_repro/lec/lec6_7_endocrinology/"/>
          <p:cNvPicPr>
            <a:picLocks noChangeAspect="1" noChangeArrowheads="1"/>
          </p:cNvPicPr>
          <p:nvPr/>
        </p:nvPicPr>
        <p:blipFill>
          <a:blip r:embed="rId2"/>
          <a:srcRect l="-3632" t="10606" b="260"/>
          <a:stretch>
            <a:fillRect/>
          </a:stretch>
        </p:blipFill>
        <p:spPr bwMode="auto">
          <a:xfrm>
            <a:off x="685800" y="1219200"/>
            <a:ext cx="7696200" cy="541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6214F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000" b="1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Steroidogenic pathways for the major steroid hormones</a:t>
            </a:r>
            <a:endParaRPr lang="en-US" sz="3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8239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6214F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4000" b="1" dirty="0" smtClean="0">
                <a:solidFill>
                  <a:srgbClr val="FFFF00"/>
                </a:solidFill>
              </a:rPr>
              <a:t>1 - MINERALOCORTICOIDS</a:t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ALDOSTERONE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22437"/>
            <a:ext cx="8534400" cy="4525963"/>
          </a:xfrm>
        </p:spPr>
        <p:txBody>
          <a:bodyPr>
            <a:normAutofit fontScale="92500"/>
          </a:bodyPr>
          <a:lstStyle/>
          <a:p>
            <a:pPr lvl="0"/>
            <a:r>
              <a:rPr lang="en-US" b="1" u="sng" dirty="0" smtClean="0"/>
              <a:t>Functions:</a:t>
            </a:r>
            <a:endParaRPr lang="en-US" dirty="0" smtClean="0"/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/>
              <a:t>↑ </a:t>
            </a:r>
            <a:r>
              <a:rPr lang="en-US" dirty="0" err="1" smtClean="0"/>
              <a:t>Reabsorption</a:t>
            </a:r>
            <a:r>
              <a:rPr lang="en-US" dirty="0" smtClean="0"/>
              <a:t> of </a:t>
            </a:r>
            <a:r>
              <a:rPr lang="en-US" b="1" dirty="0" smtClean="0"/>
              <a:t>Na</a:t>
            </a:r>
            <a:r>
              <a:rPr lang="en-US" b="1" baseline="30000" dirty="0" smtClean="0"/>
              <a:t>+</a:t>
            </a:r>
            <a:r>
              <a:rPr lang="en-US" dirty="0" smtClean="0"/>
              <a:t> from </a:t>
            </a:r>
            <a:r>
              <a:rPr lang="en-US" b="1" dirty="0" smtClean="0"/>
              <a:t>distal</a:t>
            </a:r>
            <a:r>
              <a:rPr lang="en-US" dirty="0" smtClean="0"/>
              <a:t> renal tubules.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/>
              <a:t>↑ Excretion of </a:t>
            </a:r>
            <a:r>
              <a:rPr lang="en-US" b="1" dirty="0" smtClean="0"/>
              <a:t>K</a:t>
            </a:r>
            <a:r>
              <a:rPr lang="en-US" b="1" baseline="30000" dirty="0" smtClean="0"/>
              <a:t>+</a:t>
            </a:r>
            <a:r>
              <a:rPr lang="en-US" dirty="0" smtClean="0"/>
              <a:t> from </a:t>
            </a:r>
            <a:r>
              <a:rPr lang="en-US" b="1" dirty="0" smtClean="0"/>
              <a:t>distal</a:t>
            </a:r>
            <a:r>
              <a:rPr lang="en-US" dirty="0" smtClean="0"/>
              <a:t> renal tubules.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/>
              <a:t>↑ Excretion of </a:t>
            </a:r>
            <a:r>
              <a:rPr lang="en-US" b="1" dirty="0" smtClean="0"/>
              <a:t>H</a:t>
            </a:r>
            <a:r>
              <a:rPr lang="en-US" b="1" baseline="30000" dirty="0" smtClean="0"/>
              <a:t>+</a:t>
            </a:r>
            <a:r>
              <a:rPr lang="en-US" dirty="0" smtClean="0"/>
              <a:t> ions from </a:t>
            </a:r>
            <a:r>
              <a:rPr lang="en-US" b="1" dirty="0" smtClean="0"/>
              <a:t>distal</a:t>
            </a:r>
            <a:r>
              <a:rPr lang="en-US" dirty="0" smtClean="0"/>
              <a:t> renal tubules.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/>
              <a:t>↑ Water </a:t>
            </a:r>
            <a:r>
              <a:rPr lang="en-US" dirty="0" err="1" smtClean="0"/>
              <a:t>reabsorption</a:t>
            </a:r>
            <a:r>
              <a:rPr lang="en-US" dirty="0" smtClean="0"/>
              <a:t> along with Na</a:t>
            </a:r>
            <a:r>
              <a:rPr lang="en-US" baseline="30000" dirty="0" smtClean="0"/>
              <a:t>+</a:t>
            </a:r>
            <a:r>
              <a:rPr lang="en-US" dirty="0" smtClean="0"/>
              <a:t>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 Na</a:t>
            </a:r>
            <a:r>
              <a:rPr lang="en-US" baseline="30000" dirty="0" smtClean="0"/>
              <a:t>+</a:t>
            </a:r>
            <a:r>
              <a:rPr lang="en-US" dirty="0" smtClean="0"/>
              <a:t> content of </a:t>
            </a:r>
            <a:r>
              <a:rPr lang="en-US" u="sng" dirty="0" smtClean="0"/>
              <a:t>s</a:t>
            </a:r>
            <a:r>
              <a:rPr lang="en-US" dirty="0" smtClean="0"/>
              <a:t>weat, </a:t>
            </a:r>
            <a:r>
              <a:rPr lang="en-US" u="sng" dirty="0" smtClean="0"/>
              <a:t>s</a:t>
            </a:r>
            <a:r>
              <a:rPr lang="en-US" dirty="0" smtClean="0"/>
              <a:t>aliva and other </a:t>
            </a:r>
            <a:r>
              <a:rPr lang="en-US" u="sng" dirty="0" smtClean="0"/>
              <a:t>s</a:t>
            </a:r>
            <a:r>
              <a:rPr lang="en-US" dirty="0" smtClean="0"/>
              <a:t>ecretions.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dirty="0" smtClean="0"/>
              <a:t>Acts as a long-term regulator of </a:t>
            </a:r>
            <a:r>
              <a:rPr lang="en-US" b="1" dirty="0" smtClean="0"/>
              <a:t>blood pressure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3733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CONTROL OF ALDOSTERONE SECRETION</a:t>
            </a:r>
            <a:endParaRPr lang="en-US" sz="36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71500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b="1" dirty="0" smtClean="0"/>
              <a:t>Without </a:t>
            </a:r>
            <a:r>
              <a:rPr lang="en-US" sz="2800" b="1" dirty="0"/>
              <a:t>aldosterone</a:t>
            </a:r>
            <a:r>
              <a:rPr lang="en-US" sz="2800" b="1" dirty="0" smtClean="0"/>
              <a:t>, a </a:t>
            </a:r>
            <a:r>
              <a:rPr lang="en-US" sz="2800" b="1" dirty="0"/>
              <a:t>person rapidly dies from circulatory shock because </a:t>
            </a:r>
            <a:r>
              <a:rPr lang="en-US" sz="2800" b="1" dirty="0" smtClean="0"/>
              <a:t>of the </a:t>
            </a:r>
            <a:r>
              <a:rPr lang="en-US" sz="2800" b="1" dirty="0"/>
              <a:t>marked fall in plasma volume </a:t>
            </a:r>
            <a:r>
              <a:rPr lang="en-US" sz="2800" b="1" dirty="0" smtClean="0"/>
              <a:t>caused </a:t>
            </a:r>
            <a:r>
              <a:rPr lang="en-US" sz="2800" b="1" dirty="0"/>
              <a:t>by excessive losses </a:t>
            </a:r>
            <a:r>
              <a:rPr lang="en-US" sz="2800" b="1" dirty="0" smtClean="0"/>
              <a:t>of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O-holding Na</a:t>
            </a:r>
            <a:r>
              <a:rPr lang="en-US" sz="2800" b="1" baseline="30000" dirty="0" smtClean="0"/>
              <a:t>+</a:t>
            </a:r>
            <a:r>
              <a:rPr lang="en-US" sz="2800" b="1" dirty="0" smtClean="0"/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b="1" i="1" u="sng" dirty="0" smtClean="0">
                <a:solidFill>
                  <a:srgbClr val="FF0000"/>
                </a:solidFill>
              </a:rPr>
              <a:t> </a:t>
            </a:r>
            <a:r>
              <a:rPr lang="en-US" sz="2800" b="1" i="1" u="sng" dirty="0" err="1" smtClean="0">
                <a:solidFill>
                  <a:srgbClr val="FF0000"/>
                </a:solidFill>
              </a:rPr>
              <a:t>Aldosterone</a:t>
            </a:r>
            <a:r>
              <a:rPr lang="en-US" sz="2800" b="1" i="1" u="sng" dirty="0" smtClean="0">
                <a:solidFill>
                  <a:srgbClr val="FF0000"/>
                </a:solidFill>
              </a:rPr>
              <a:t> secretion is controlled by:</a:t>
            </a:r>
          </a:p>
          <a:p>
            <a:pPr lvl="0" algn="just">
              <a:buNone/>
            </a:pPr>
            <a:r>
              <a:rPr lang="en-US" sz="2800" b="1" i="1" u="sng" dirty="0" smtClean="0"/>
              <a:t>1- ↓ Plasma Na</a:t>
            </a:r>
            <a:r>
              <a:rPr lang="en-US" sz="2800" b="1" i="1" u="sng" baseline="30000" dirty="0" smtClean="0"/>
              <a:t>+</a:t>
            </a:r>
            <a:r>
              <a:rPr lang="en-US" sz="2800" b="1" i="1" u="sng" dirty="0" smtClean="0"/>
              <a:t> or ↑ K</a:t>
            </a:r>
            <a:r>
              <a:rPr lang="en-US" sz="2800" b="1" i="1" u="sng" baseline="30000" dirty="0" smtClean="0"/>
              <a:t>+</a:t>
            </a:r>
            <a:r>
              <a:rPr lang="en-US" sz="2800" b="1" i="1" u="sng" dirty="0" smtClean="0"/>
              <a:t>:</a:t>
            </a:r>
            <a:endParaRPr lang="en-US" sz="2800" dirty="0" smtClean="0"/>
          </a:p>
          <a:p>
            <a:pPr lvl="0" algn="just"/>
            <a:r>
              <a:rPr lang="en-US" sz="2800" dirty="0" smtClean="0">
                <a:sym typeface="Wingdings"/>
              </a:rPr>
              <a:t></a:t>
            </a:r>
            <a:r>
              <a:rPr lang="en-US" sz="2800" dirty="0" smtClean="0"/>
              <a:t> Plasma Na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by 10 % or 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plasma K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by 10 %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stimulate synthesis and release of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 by a </a:t>
            </a:r>
            <a:r>
              <a:rPr lang="en-US" sz="2800" b="1" dirty="0" smtClean="0"/>
              <a:t>direct </a:t>
            </a:r>
            <a:r>
              <a:rPr lang="en-US" sz="2800" dirty="0" smtClean="0"/>
              <a:t>action.</a:t>
            </a:r>
          </a:p>
          <a:p>
            <a:pPr lvl="0" algn="just">
              <a:buNone/>
            </a:pPr>
            <a:r>
              <a:rPr lang="en-US" sz="2800" b="1" i="1" u="sng" dirty="0" smtClean="0"/>
              <a:t>2- Secretion of </a:t>
            </a:r>
            <a:r>
              <a:rPr lang="en-US" sz="2800" b="1" i="1" u="sng" dirty="0" err="1" smtClean="0"/>
              <a:t>renin</a:t>
            </a:r>
            <a:r>
              <a:rPr lang="en-US" sz="2800" b="1" i="1" u="sng" dirty="0" smtClean="0"/>
              <a:t> &amp; </a:t>
            </a:r>
            <a:r>
              <a:rPr lang="en-US" sz="2800" b="1" i="1" u="sng" dirty="0" err="1" smtClean="0"/>
              <a:t>Angiotensin</a:t>
            </a:r>
            <a:r>
              <a:rPr lang="en-US" sz="2800" b="1" i="1" u="sng" dirty="0" smtClean="0"/>
              <a:t> II formation:</a:t>
            </a:r>
            <a:endParaRPr lang="en-US" sz="2800" dirty="0" smtClean="0"/>
          </a:p>
          <a:p>
            <a:pPr lvl="0" algn="just"/>
            <a:r>
              <a:rPr lang="en-US" sz="2800" dirty="0" err="1" smtClean="0"/>
              <a:t>Angiotensin</a:t>
            </a:r>
            <a:r>
              <a:rPr lang="en-US" sz="2800" dirty="0" smtClean="0"/>
              <a:t> II &amp; III stimulate </a:t>
            </a:r>
            <a:r>
              <a:rPr lang="en-US" sz="2800" dirty="0" err="1" smtClean="0"/>
              <a:t>zona</a:t>
            </a:r>
            <a:r>
              <a:rPr lang="en-US" sz="2800" dirty="0" smtClean="0"/>
              <a:t> </a:t>
            </a:r>
            <a:r>
              <a:rPr lang="en-US" sz="2800" dirty="0" err="1" smtClean="0"/>
              <a:t>glomerulosa</a:t>
            </a:r>
            <a:r>
              <a:rPr lang="en-US" sz="2800" dirty="0" smtClean="0"/>
              <a:t> to produce </a:t>
            </a:r>
            <a:r>
              <a:rPr lang="en-US" sz="2800" dirty="0" err="1" smtClean="0"/>
              <a:t>Aldosterone</a:t>
            </a:r>
            <a:r>
              <a:rPr lang="en-US" sz="2800" dirty="0" smtClean="0"/>
              <a:t>.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1124</Words>
  <Application>Microsoft Office PowerPoint</Application>
  <PresentationFormat>On-screen Show (4:3)</PresentationFormat>
  <Paragraphs>156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1_Office Theme</vt:lpstr>
      <vt:lpstr>2_Office Theme</vt:lpstr>
      <vt:lpstr>ADRENAL GLAND</vt:lpstr>
      <vt:lpstr>Lecture Objectives</vt:lpstr>
      <vt:lpstr>ADRENAL GLAND</vt:lpstr>
      <vt:lpstr>PowerPoint Presentation</vt:lpstr>
      <vt:lpstr>The steroids of adrenal cortex</vt:lpstr>
      <vt:lpstr>PowerPoint Presentation</vt:lpstr>
      <vt:lpstr>Steroidogenic pathways for the major steroid hormones</vt:lpstr>
      <vt:lpstr>1 - MINERALOCORTICOIDS ALDOSTERONE</vt:lpstr>
      <vt:lpstr>CONTROL OF ALDOSTERONE SECRETION</vt:lpstr>
      <vt:lpstr>PowerPoint Presentation</vt:lpstr>
      <vt:lpstr>PowerPoint Presentation</vt:lpstr>
      <vt:lpstr>CONTROL OF ALDOSTERONE SECRETION</vt:lpstr>
      <vt:lpstr>HYPERALDOSTERONISM</vt:lpstr>
      <vt:lpstr> 1- PRIMARY ALDOSTERONISM  (CONN’S SYNDROME) </vt:lpstr>
      <vt:lpstr> 2- SECONDARY ALDOSTERONISM  </vt:lpstr>
      <vt:lpstr>2- Glucocorticoids</vt:lpstr>
      <vt:lpstr> Functions of cortisol </vt:lpstr>
      <vt:lpstr> Functions of cortisol </vt:lpstr>
      <vt:lpstr> Functions of cortisol </vt:lpstr>
      <vt:lpstr> Functions of cortisol </vt:lpstr>
      <vt:lpstr> Functions of cortisol </vt:lpstr>
      <vt:lpstr> Functions of cortisol </vt:lpstr>
      <vt:lpstr>Control of cortisol secretion</vt:lpstr>
      <vt:lpstr>PowerPoint Presentation</vt:lpstr>
      <vt:lpstr>Adrenal sex hormones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Jihan Badawi</cp:lastModifiedBy>
  <cp:revision>80</cp:revision>
  <dcterms:created xsi:type="dcterms:W3CDTF">2013-09-23T09:45:07Z</dcterms:created>
  <dcterms:modified xsi:type="dcterms:W3CDTF">2015-12-23T10:51:41Z</dcterms:modified>
</cp:coreProperties>
</file>